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105"/>
  </p:notesMasterIdLst>
  <p:handoutMasterIdLst>
    <p:handoutMasterId r:id="rId106"/>
  </p:handoutMasterIdLst>
  <p:sldIdLst>
    <p:sldId id="257" r:id="rId6"/>
    <p:sldId id="268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72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273" r:id="rId101"/>
    <p:sldId id="283" r:id="rId102"/>
    <p:sldId id="274" r:id="rId103"/>
    <p:sldId id="271" r:id="rId10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CB2D1A-1E69-40F6-9326-807A96B78A07}">
          <p14:sldIdLst>
            <p14:sldId id="257"/>
            <p14:sldId id="268"/>
            <p14:sldId id="275"/>
            <p14:sldId id="276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72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273"/>
            <p14:sldId id="283"/>
            <p14:sldId id="27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7B8D1F"/>
    <a:srgbClr val="95AB25"/>
    <a:srgbClr val="707C9A"/>
    <a:srgbClr val="2F5597"/>
    <a:srgbClr val="5F6F0F"/>
    <a:srgbClr val="718412"/>
    <a:srgbClr val="65741A"/>
    <a:srgbClr val="70811D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>
      <p:cViewPr varScale="1">
        <p:scale>
          <a:sx n="68" d="100"/>
          <a:sy n="68" d="100"/>
        </p:scale>
        <p:origin x="73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8" d="100"/>
          <a:sy n="58" d="100"/>
        </p:scale>
        <p:origin x="280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9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2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each feature pixel and voting weight, adjust it up and down a bit and see how the error changes.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2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 feature pixel and voting weight, adjust it up and down a bit and see how the error changes.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8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685800"/>
            <a:ext cx="9141619" cy="2824163"/>
          </a:xfrm>
          <a:solidFill>
            <a:schemeClr val="bg1"/>
          </a:solidFill>
        </p:spPr>
        <p:txBody>
          <a:bodyPr anchor="b"/>
          <a:lstStyle>
            <a:lvl1pPr algn="ct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‹#›</a:t>
            </a:fld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012" y="5715000"/>
            <a:ext cx="12954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Rectangle 4"/>
          <p:cNvSpPr/>
          <p:nvPr userDrawn="1"/>
        </p:nvSpPr>
        <p:spPr>
          <a:xfrm>
            <a:off x="9720721" y="0"/>
            <a:ext cx="2437635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695407"/>
            <a:ext cx="2437634" cy="776976"/>
          </a:xfrm>
        </p:spPr>
        <p:txBody>
          <a:bodyPr/>
          <a:lstStyle>
            <a:lvl1pPr>
              <a:defRPr sz="1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4217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403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Rectangle 4"/>
          <p:cNvSpPr/>
          <p:nvPr userDrawn="1"/>
        </p:nvSpPr>
        <p:spPr>
          <a:xfrm>
            <a:off x="9720721" y="0"/>
            <a:ext cx="2437635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695407"/>
            <a:ext cx="2437634" cy="776976"/>
          </a:xfrm>
        </p:spPr>
        <p:txBody>
          <a:bodyPr/>
          <a:lstStyle>
            <a:lvl1pPr>
              <a:defRPr sz="1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4217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36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Rectangle 4"/>
          <p:cNvSpPr/>
          <p:nvPr userDrawn="1"/>
        </p:nvSpPr>
        <p:spPr>
          <a:xfrm>
            <a:off x="9720721" y="0"/>
            <a:ext cx="2437635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695407"/>
            <a:ext cx="2437634" cy="776976"/>
          </a:xfrm>
        </p:spPr>
        <p:txBody>
          <a:bodyPr/>
          <a:lstStyle>
            <a:lvl1pPr>
              <a:defRPr sz="1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4217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08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solidFill>
            <a:schemeClr val="bg1"/>
          </a:solidFill>
        </p:spPr>
        <p:txBody>
          <a:bodyPr anchor="b"/>
          <a:lstStyle>
            <a:lvl1pPr algn="ct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2540" y="6356351"/>
            <a:ext cx="4414096" cy="365125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8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993412"/>
          </a:xfr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476103"/>
            <a:ext cx="10512862" cy="4781006"/>
          </a:xfrm>
        </p:spPr>
        <p:txBody>
          <a:bodyPr/>
          <a:lstStyle>
            <a:lvl1pPr algn="r" rtl="1">
              <a:defRPr>
                <a:solidFill>
                  <a:srgbClr val="002060"/>
                </a:solidFill>
                <a:cs typeface="B Mitra" panose="00000400000000000000" pitchFamily="2" charset="-78"/>
              </a:defRPr>
            </a:lvl1pPr>
            <a:lvl2pPr marL="685594" indent="-228531" algn="r" rtl="1">
              <a:buFont typeface="Wingdings" panose="05000000000000000000" pitchFamily="2" charset="2"/>
              <a:buChar char="§"/>
              <a:defRPr>
                <a:cs typeface="B Mitra" panose="00000400000000000000" pitchFamily="2" charset="-78"/>
              </a:defRPr>
            </a:lvl2pPr>
            <a:lvl3pPr marL="1142657" indent="-228531" algn="r" rtl="1">
              <a:buFont typeface="Courier New" panose="02070309020205020404" pitchFamily="49" charset="0"/>
              <a:buChar char="o"/>
              <a:defRPr>
                <a:cs typeface="B Mitra" panose="00000400000000000000" pitchFamily="2" charset="-78"/>
              </a:defRPr>
            </a:lvl3pPr>
            <a:lvl4pPr marL="1599720" indent="-228531" algn="r" rtl="1">
              <a:buFont typeface="Wingdings" panose="05000000000000000000" pitchFamily="2" charset="2"/>
              <a:buChar char="Ø"/>
              <a:defRPr>
                <a:cs typeface="B Mitra" panose="00000400000000000000" pitchFamily="2" charset="-78"/>
              </a:defRPr>
            </a:lvl4pPr>
            <a:lvl5pPr marL="2056783" indent="-228531" algn="r" rtl="1">
              <a:buFont typeface="Wingdings" panose="05000000000000000000" pitchFamily="2" charset="2"/>
              <a:buChar char="ü"/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 sz="1799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9481" y="6356351"/>
            <a:ext cx="4583868" cy="365125"/>
          </a:xfrm>
        </p:spPr>
        <p:txBody>
          <a:bodyPr/>
          <a:lstStyle>
            <a:lvl1pPr rtl="0">
              <a:defRPr sz="1799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 sz="1799"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0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1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523999"/>
            <a:ext cx="10512862" cy="4652963"/>
          </a:xfrm>
        </p:spPr>
        <p:txBody>
          <a:bodyPr/>
          <a:lstStyle>
            <a:lvl1pPr algn="r" rtl="1">
              <a:defRPr>
                <a:cs typeface="B Traffic" panose="00000400000000000000" pitchFamily="2" charset="-78"/>
              </a:defRPr>
            </a:lvl1pPr>
            <a:lvl2pPr algn="r" rtl="1">
              <a:defRPr>
                <a:cs typeface="B Traffic" panose="00000400000000000000" pitchFamily="2" charset="-78"/>
              </a:defRPr>
            </a:lvl2pPr>
            <a:lvl3pPr algn="r" rtl="1">
              <a:defRPr>
                <a:cs typeface="B Traffic" panose="00000400000000000000" pitchFamily="2" charset="-78"/>
              </a:defRPr>
            </a:lvl3pPr>
            <a:lvl4pPr algn="r" rtl="1">
              <a:defRPr>
                <a:cs typeface="B Traffic" panose="00000400000000000000" pitchFamily="2" charset="-78"/>
              </a:defRPr>
            </a:lvl4pPr>
            <a:lvl5pPr algn="r" rtl="1">
              <a:defRPr>
                <a:cs typeface="B Traffic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02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Rectangle 4"/>
          <p:cNvSpPr/>
          <p:nvPr/>
        </p:nvSpPr>
        <p:spPr>
          <a:xfrm>
            <a:off x="9720721" y="0"/>
            <a:ext cx="2437635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888616"/>
            <a:ext cx="2437634" cy="583767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614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5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6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47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9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0005" y="2203874"/>
            <a:ext cx="6858000" cy="245025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888616"/>
            <a:ext cx="2437634" cy="583767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614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86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95AB2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9" y="6356351"/>
            <a:ext cx="12195514" cy="5016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" y="-32129"/>
            <a:ext cx="12187504" cy="14037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228600"/>
            <a:ext cx="10512862" cy="10480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332709"/>
            <a:ext cx="10512862" cy="484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982" y="638070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96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97" r:id="rId13"/>
    <p:sldLayoutId id="2147483698" r:id="rId14"/>
    <p:sldLayoutId id="214748369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b="1" kern="1200">
          <a:solidFill>
            <a:schemeClr val="bg1"/>
          </a:solidFill>
          <a:latin typeface="+mj-lt"/>
          <a:ea typeface="+mj-ea"/>
          <a:cs typeface="B Yekan" panose="00000400000000000000" pitchFamily="2" charset="-78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12304909" cy="1407886"/>
          </a:xfrm>
          <a:prstGeom prst="rect">
            <a:avLst/>
          </a:prstGeom>
          <a:blipFill dpi="0" rotWithShape="0">
            <a:blip r:embed="rId1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Rectangle 6"/>
          <p:cNvSpPr/>
          <p:nvPr/>
        </p:nvSpPr>
        <p:spPr>
          <a:xfrm>
            <a:off x="0" y="6356350"/>
            <a:ext cx="12188825" cy="501650"/>
          </a:xfrm>
          <a:prstGeom prst="rect">
            <a:avLst/>
          </a:prstGeom>
          <a:blipFill>
            <a:blip r:embed="rId1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9266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32244"/>
            <a:ext cx="10512862" cy="474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400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9481" y="6356351"/>
            <a:ext cx="4479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982" y="638070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9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b="1" kern="1200">
          <a:solidFill>
            <a:schemeClr val="bg1"/>
          </a:solidFill>
          <a:latin typeface="+mj-lt"/>
          <a:ea typeface="+mj-ea"/>
          <a:cs typeface="B Titr" panose="00000700000000000000" pitchFamily="2" charset="-78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urkinjeCell.jp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58.png"/><Relationship Id="rId4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61.png"/><Relationship Id="rId4" Type="http://schemas.openxmlformats.org/officeDocument/2006/relationships/image" Target="../media/image5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5.emf"/><Relationship Id="rId7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image" Target="../media/image54.emf"/><Relationship Id="rId4" Type="http://schemas.openxmlformats.org/officeDocument/2006/relationships/image" Target="../media/image36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9.emf"/><Relationship Id="rId7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5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56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64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emf"/><Relationship Id="rId5" Type="http://schemas.openxmlformats.org/officeDocument/2006/relationships/image" Target="../media/image56.emf"/><Relationship Id="rId4" Type="http://schemas.openxmlformats.org/officeDocument/2006/relationships/image" Target="../media/image5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64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image" Target="../media/image56.emf"/><Relationship Id="rId4" Type="http://schemas.openxmlformats.org/officeDocument/2006/relationships/image" Target="../media/image5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56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emf"/><Relationship Id="rId5" Type="http://schemas.openxmlformats.org/officeDocument/2006/relationships/image" Target="../media/image55.emf"/><Relationship Id="rId4" Type="http://schemas.openxmlformats.org/officeDocument/2006/relationships/image" Target="../media/image7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khalooei@aut.ac.ir" TargetMode="External"/><Relationship Id="rId2" Type="http://schemas.openxmlformats.org/officeDocument/2006/relationships/hyperlink" Target="http://ceit.aut.ac.ir/~khalooe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1" y="457200"/>
            <a:ext cx="9750822" cy="35052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94404"/>
                </a:solidFill>
                <a:latin typeface="+mn-lt"/>
              </a:rPr>
              <a:t>Deep </a:t>
            </a:r>
            <a:r>
              <a:rPr lang="en-US" sz="5400" dirty="0" smtClean="0">
                <a:solidFill>
                  <a:srgbClr val="394404"/>
                </a:solidFill>
                <a:latin typeface="+mn-lt"/>
              </a:rPr>
              <a:t>Learning</a:t>
            </a:r>
            <a:br>
              <a:rPr lang="en-US" sz="5400" dirty="0" smtClean="0">
                <a:solidFill>
                  <a:srgbClr val="394404"/>
                </a:solidFill>
                <a:latin typeface="+mn-lt"/>
              </a:rPr>
            </a:br>
            <a:r>
              <a:rPr lang="fa-IR" sz="2000" dirty="0" smtClean="0">
                <a:solidFill>
                  <a:srgbClr val="394404"/>
                </a:solidFill>
                <a:latin typeface="+mn-lt"/>
              </a:rPr>
              <a:t>(جلسه اول)</a:t>
            </a:r>
            <a:endParaRPr lang="en-US" sz="5400" dirty="0">
              <a:solidFill>
                <a:srgbClr val="394404"/>
              </a:solidFill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2" y="4419600"/>
            <a:ext cx="9141619" cy="1804987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10000"/>
              </a:lnSpc>
            </a:pPr>
            <a:r>
              <a:rPr lang="fa-IR" b="1" dirty="0" smtClean="0">
                <a:solidFill>
                  <a:srgbClr val="394404"/>
                </a:solidFill>
                <a:cs typeface="B Traffic" panose="00000400000000000000" pitchFamily="2" charset="-78"/>
              </a:rPr>
              <a:t>محمد خالوئی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دانشجوی دکتری هوش مصنوعی و رباتیک دانشگاه صنعتی امیرکبیر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عضو آزمایشگاه </a:t>
            </a:r>
            <a:r>
              <a:rPr lang="fa-IR" sz="1600" dirty="0">
                <a:solidFill>
                  <a:srgbClr val="394404"/>
                </a:solidFill>
              </a:rPr>
              <a:t>سیستم های هوشمند چندرسانه </a:t>
            </a:r>
            <a:r>
              <a:rPr lang="fa-IR" sz="1600" dirty="0" smtClean="0">
                <a:solidFill>
                  <a:srgbClr val="394404"/>
                </a:solidFill>
              </a:rPr>
              <a:t>ای دانشگاه صنعتی امیرکبیر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مسئول واحد یادگیری ژرف کارگروه کلان داده دانشگاه صنعتی شریف</a:t>
            </a:r>
            <a:endParaRPr lang="en-US" sz="1600" dirty="0" smtClean="0">
              <a:solidFill>
                <a:srgbClr val="394404"/>
              </a:solidFill>
            </a:endParaRP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دالان ارتباطی :</a:t>
            </a:r>
            <a:r>
              <a:rPr lang="en-US" sz="1600" dirty="0" smtClean="0">
                <a:solidFill>
                  <a:srgbClr val="394404"/>
                </a:solidFill>
              </a:rPr>
              <a:t>http://ceit.aut.ac.ir/~khalooei   </a:t>
            </a:r>
            <a:r>
              <a:rPr lang="fa-IR" sz="1600" dirty="0">
                <a:solidFill>
                  <a:srgbClr val="394404"/>
                </a:solidFill>
              </a:rPr>
              <a:t> </a:t>
            </a:r>
            <a:r>
              <a:rPr lang="en-US" sz="1600" dirty="0">
                <a:solidFill>
                  <a:srgbClr val="394404"/>
                </a:solidFill>
              </a:rPr>
              <a:t>khalooei@aut.ac.ir </a:t>
            </a:r>
            <a:r>
              <a:rPr lang="en-US" sz="1600" dirty="0" smtClean="0">
                <a:solidFill>
                  <a:srgbClr val="394404"/>
                </a:solidFill>
              </a:rPr>
              <a:t>  </a:t>
            </a:r>
            <a:endParaRPr lang="fa-IR" sz="1600" dirty="0" smtClean="0">
              <a:solidFill>
                <a:srgbClr val="39440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7B8D1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457200"/>
            <a:ext cx="4240169" cy="20677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</a:t>
            </a:fld>
            <a:r>
              <a:rPr lang="en-US" smtClean="0"/>
              <a:t>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6612" y="5827555"/>
            <a:ext cx="1371600" cy="3970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a-IR" sz="1800" dirty="0" smtClean="0">
                <a:solidFill>
                  <a:schemeClr val="accent1">
                    <a:lumMod val="75000"/>
                  </a:schemeClr>
                </a:solidFill>
                <a:cs typeface="B Traffic" panose="00000400000000000000" pitchFamily="2" charset="-78"/>
              </a:rPr>
              <a:t>مرداد 1397</a:t>
            </a:r>
            <a:endParaRPr lang="en-US" sz="1800" dirty="0">
              <a:solidFill>
                <a:schemeClr val="accent1">
                  <a:lumMod val="75000"/>
                </a:schemeClr>
              </a:solidFill>
              <a:cs typeface="B Traffic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آماده سازی ذهنی...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19" y="2551591"/>
            <a:ext cx="4631754" cy="2605361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88509" y="5144048"/>
            <a:ext cx="4532719" cy="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http://weknowyourdreams.com/image.php?pic=/images/eagle/eagle-08.jpg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200" y="1564206"/>
            <a:ext cx="7322893" cy="4781936"/>
            <a:chOff x="74220" y="1563720"/>
            <a:chExt cx="7324800" cy="47831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0" y="1563720"/>
              <a:ext cx="7324800" cy="457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173480" y="6085292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</a:rPr>
                <a:t>https://commons.wikimedia.org/wiki/File:Raptor-ElmendorfAFB-2009.JPG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80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آماده سازی ذهنی...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84" y="1476884"/>
            <a:ext cx="8541056" cy="47787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نرون عصبی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77" y="1476884"/>
            <a:ext cx="5562471" cy="47787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3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شبکه‌ای از نرون‌های عصبی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31" y="1476884"/>
            <a:ext cx="6379963" cy="47787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0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شبکه‌ای از نرون‌های عصبی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39" y="1476884"/>
            <a:ext cx="5908547" cy="47787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شبکه‌ای از نرون‌های عصبی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14" y="1494024"/>
            <a:ext cx="6217232" cy="47536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19238" y="1473233"/>
            <a:ext cx="4082659" cy="4778718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 flipV="1">
            <a:off x="2702140" y="5397484"/>
            <a:ext cx="3533884" cy="21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245059" y="3423894"/>
            <a:ext cx="3990965" cy="2368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092699" y="2365688"/>
            <a:ext cx="42217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اولین ترسیم‌هایی از نرون‌های </a:t>
            </a:r>
            <a:r>
              <a:rPr lang="fa-IR" dirty="0"/>
              <a:t>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0657603" y="5907632"/>
            <a:ext cx="1386479" cy="396137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r" defTabSz="914400" rtl="1" eaLnBrk="1" latinLnBrk="0" hangingPunct="1">
              <a:defRPr sz="1800" b="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B Mitra" panose="00000400000000000000" pitchFamily="2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Public domain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03726" y="5442862"/>
            <a:ext cx="3974847" cy="275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5223" y="5124396"/>
            <a:ext cx="2916221" cy="636931"/>
          </a:xfrm>
          <a:prstGeom prst="rect">
            <a:avLst/>
          </a:prstGeom>
          <a:solidFill>
            <a:srgbClr val="92D050"/>
          </a:solidFill>
          <a:effectLst>
            <a:softEdge rad="1270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b="1" dirty="0">
                <a:solidFill>
                  <a:srgbClr val="002050"/>
                </a:solidFill>
                <a:cs typeface="B Titr" panose="00000700000000000000" pitchFamily="2" charset="-78"/>
              </a:rPr>
              <a:t>Dendrites</a:t>
            </a:r>
            <a:r>
              <a:rPr lang="fa-IR" sz="2399" b="1" dirty="0">
                <a:solidFill>
                  <a:srgbClr val="002050"/>
                </a:solidFill>
                <a:cs typeface="B Titr" panose="00000700000000000000" pitchFamily="2" charset="-78"/>
              </a:rPr>
              <a:t> (دندریت)</a:t>
            </a:r>
            <a:endParaRPr lang="en-US" sz="2399" b="1" dirty="0">
              <a:solidFill>
                <a:srgbClr val="002050"/>
              </a:solidFill>
              <a:cs typeface="B Titr" panose="00000700000000000000" pitchFamily="2" charset="-78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094413" y="3592098"/>
            <a:ext cx="3417176" cy="395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5936" y="3306144"/>
            <a:ext cx="1938167" cy="627700"/>
          </a:xfrm>
          <a:prstGeom prst="rect">
            <a:avLst/>
          </a:prstGeom>
          <a:solidFill>
            <a:srgbClr val="92D050"/>
          </a:solidFill>
          <a:effectLst>
            <a:softEdge rad="1270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b="1" dirty="0">
                <a:solidFill>
                  <a:srgbClr val="002050"/>
                </a:solidFill>
                <a:cs typeface="B Titr" panose="00000700000000000000" pitchFamily="2" charset="-78"/>
              </a:rPr>
              <a:t>Soma</a:t>
            </a:r>
            <a:r>
              <a:rPr lang="fa-IR" sz="2399" b="1" dirty="0">
                <a:solidFill>
                  <a:srgbClr val="002050"/>
                </a:solidFill>
                <a:cs typeface="B Titr" panose="00000700000000000000" pitchFamily="2" charset="-78"/>
              </a:rPr>
              <a:t> (هسته)</a:t>
            </a:r>
            <a:endParaRPr lang="en-US" sz="2399" b="1" dirty="0">
              <a:solidFill>
                <a:srgbClr val="002050"/>
              </a:solidFill>
              <a:cs typeface="B Titr" panose="00000700000000000000" pitchFamily="2" charset="-78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711159" y="2365688"/>
            <a:ext cx="4148312" cy="2384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92296" y="2050013"/>
            <a:ext cx="2245223" cy="636931"/>
          </a:xfrm>
          <a:prstGeom prst="rect">
            <a:avLst/>
          </a:prstGeom>
          <a:solidFill>
            <a:srgbClr val="92D050"/>
          </a:solidFill>
          <a:effectLst>
            <a:softEdge rad="1270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b="1" dirty="0">
                <a:solidFill>
                  <a:srgbClr val="002050"/>
                </a:solidFill>
                <a:cs typeface="B Titr" panose="00000700000000000000" pitchFamily="2" charset="-78"/>
              </a:rPr>
              <a:t>Axon</a:t>
            </a:r>
            <a:r>
              <a:rPr lang="fa-IR" sz="2399" b="1" dirty="0">
                <a:solidFill>
                  <a:srgbClr val="002050"/>
                </a:solidFill>
                <a:cs typeface="B Titr" panose="00000700000000000000" pitchFamily="2" charset="-78"/>
              </a:rPr>
              <a:t>  (آکسون) </a:t>
            </a:r>
            <a:endParaRPr lang="en-US" sz="2399" b="1" dirty="0">
              <a:solidFill>
                <a:srgbClr val="002050"/>
              </a:solidFill>
              <a:cs typeface="B Titr" panose="00000700000000000000" pitchFamily="2" charset="-78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14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نرون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2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3271534"/>
            <a:ext cx="10512862" cy="2984838"/>
          </a:xfrm>
        </p:spPr>
        <p:txBody>
          <a:bodyPr/>
          <a:lstStyle/>
          <a:p>
            <a:r>
              <a:rPr lang="fa-IR" dirty="0" smtClean="0"/>
              <a:t>هسته مقادیر فعالیت‌های دندریت‌ها را به آکسون منتقل میکند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</a:t>
            </a:r>
            <a:r>
              <a:rPr lang="fa-IR" dirty="0" smtClean="0"/>
              <a:t>نرون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092697" y="1671751"/>
            <a:ext cx="0" cy="1599783"/>
          </a:xfrm>
          <a:prstGeom prst="line">
            <a:avLst/>
          </a:prstGeom>
          <a:ln w="381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092697" y="3423895"/>
            <a:ext cx="0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2092698" y="3423895"/>
            <a:ext cx="152360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40337" y="3423895"/>
            <a:ext cx="152360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787977" y="3423895"/>
            <a:ext cx="304721" cy="1142702"/>
          </a:xfrm>
          <a:prstGeom prst="line">
            <a:avLst/>
          </a:prstGeom>
          <a:ln w="381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635616" y="3423895"/>
            <a:ext cx="45708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2092697" y="3423895"/>
            <a:ext cx="30472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2092697" y="3423895"/>
            <a:ext cx="45708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2092698" y="3423895"/>
            <a:ext cx="60944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483256" y="3423895"/>
            <a:ext cx="60944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02139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549778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483256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635616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787977" y="4566597"/>
            <a:ext cx="0" cy="1599783"/>
          </a:xfrm>
          <a:prstGeom prst="line">
            <a:avLst/>
          </a:prstGeom>
          <a:ln w="381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940337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092697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245058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397418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 bwMode="auto">
          <a:xfrm>
            <a:off x="1940337" y="3271534"/>
            <a:ext cx="304721" cy="304721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2092697" y="1671751"/>
            <a:ext cx="0" cy="1599783"/>
          </a:xfrm>
          <a:prstGeom prst="line">
            <a:avLst/>
          </a:prstGeom>
          <a:ln w="9525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808755" y="3058229"/>
            <a:ext cx="574366" cy="738472"/>
          </a:xfrm>
          <a:prstGeom prst="rect">
            <a:avLst/>
          </a:prstGeom>
          <a:noFill/>
          <a:ln>
            <a:noFill/>
          </a:ln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3159220" y="2966814"/>
            <a:ext cx="0" cy="2056864"/>
          </a:xfrm>
          <a:prstGeom prst="straightConnector1">
            <a:avLst/>
          </a:prstGeom>
          <a:ln w="76200">
            <a:solidFill>
              <a:srgbClr val="00006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3271534"/>
            <a:ext cx="10512862" cy="2984838"/>
          </a:xfrm>
        </p:spPr>
        <p:txBody>
          <a:bodyPr/>
          <a:lstStyle/>
          <a:p>
            <a:r>
              <a:rPr lang="fa-IR" dirty="0" smtClean="0"/>
              <a:t>هسته مقادیر فعالیت‌های دندریت‌ها را به آکسون منتقل میکند</a:t>
            </a:r>
          </a:p>
          <a:p>
            <a:r>
              <a:rPr lang="fa-IR" dirty="0" smtClean="0"/>
              <a:t>هرچه دندریت‌های بیشتری مقدار فعالیت داشته باشند</a:t>
            </a:r>
            <a:br>
              <a:rPr lang="fa-IR" dirty="0" smtClean="0"/>
            </a:br>
            <a:r>
              <a:rPr lang="fa-IR" dirty="0" smtClean="0"/>
              <a:t>مقدار فعالیت آکسون هم بیشتر خواهد بود.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نرون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092697" y="1671751"/>
            <a:ext cx="0" cy="1599783"/>
          </a:xfrm>
          <a:prstGeom prst="line">
            <a:avLst/>
          </a:prstGeom>
          <a:ln w="381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092697" y="3423895"/>
            <a:ext cx="0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2092698" y="3423895"/>
            <a:ext cx="152360" cy="1142702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40337" y="3423895"/>
            <a:ext cx="152360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787977" y="3423895"/>
            <a:ext cx="304721" cy="1142702"/>
          </a:xfrm>
          <a:prstGeom prst="line">
            <a:avLst/>
          </a:prstGeom>
          <a:ln w="381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635616" y="3423895"/>
            <a:ext cx="45708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2092697" y="3423895"/>
            <a:ext cx="304721" cy="1142702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2092697" y="3423895"/>
            <a:ext cx="457081" cy="1142702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2092698" y="3423895"/>
            <a:ext cx="609441" cy="1142702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483256" y="3423895"/>
            <a:ext cx="609441" cy="1142702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02139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549778" y="4566597"/>
            <a:ext cx="0" cy="1599783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483256" y="4566597"/>
            <a:ext cx="0" cy="1599783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635616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787977" y="4566597"/>
            <a:ext cx="0" cy="1599783"/>
          </a:xfrm>
          <a:prstGeom prst="line">
            <a:avLst/>
          </a:prstGeom>
          <a:ln w="381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940337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092697" y="4566597"/>
            <a:ext cx="0" cy="1599783"/>
          </a:xfrm>
          <a:prstGeom prst="line">
            <a:avLst/>
          </a:prstGeom>
          <a:ln w="190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245058" y="4566597"/>
            <a:ext cx="0" cy="1599783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397418" y="4566597"/>
            <a:ext cx="0" cy="1599783"/>
          </a:xfrm>
          <a:prstGeom prst="line">
            <a:avLst/>
          </a:prstGeom>
          <a:ln w="5715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 bwMode="auto">
          <a:xfrm>
            <a:off x="1940337" y="3271534"/>
            <a:ext cx="304721" cy="304721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2092697" y="1671751"/>
            <a:ext cx="0" cy="1599783"/>
          </a:xfrm>
          <a:prstGeom prst="line">
            <a:avLst/>
          </a:prstGeom>
          <a:ln w="76200" cap="rnd">
            <a:solidFill>
              <a:srgbClr val="00006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808755" y="3058229"/>
            <a:ext cx="574366" cy="738472"/>
          </a:xfrm>
          <a:prstGeom prst="rect">
            <a:avLst/>
          </a:prstGeom>
          <a:noFill/>
          <a:ln>
            <a:noFill/>
          </a:ln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b="1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3159220" y="2966814"/>
            <a:ext cx="0" cy="2056864"/>
          </a:xfrm>
          <a:prstGeom prst="straightConnector1">
            <a:avLst/>
          </a:prstGeom>
          <a:ln w="76200">
            <a:solidFill>
              <a:srgbClr val="00006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فهرست مطالب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بخش اول : مفاهیم و مقدمات پایه دوره</a:t>
            </a:r>
          </a:p>
          <a:p>
            <a:pPr lvl="1"/>
            <a:r>
              <a:rPr lang="fa-IR" dirty="0" smtClean="0"/>
              <a:t>مروری بر بخش‌بندی دوره</a:t>
            </a:r>
          </a:p>
          <a:p>
            <a:pPr lvl="1"/>
            <a:r>
              <a:rPr lang="fa-IR" dirty="0" smtClean="0"/>
              <a:t>مروری بر زبان پایتون و مفاهیم برنامه نویسی مهم آن</a:t>
            </a:r>
          </a:p>
          <a:p>
            <a:pPr lvl="1"/>
            <a:r>
              <a:rPr lang="fa-IR" dirty="0" smtClean="0"/>
              <a:t>مروری بر کتابخانه‌های مهم و پرکاربرد در پایتون</a:t>
            </a:r>
          </a:p>
          <a:p>
            <a:pPr lvl="1"/>
            <a:endParaRPr lang="fa-IR" dirty="0" smtClean="0"/>
          </a:p>
          <a:p>
            <a:r>
              <a:rPr lang="fa-IR" dirty="0" smtClean="0"/>
              <a:t>بخش دوم</a:t>
            </a:r>
          </a:p>
          <a:p>
            <a:pPr lvl="1"/>
            <a:r>
              <a:rPr lang="fa-IR" dirty="0"/>
              <a:t>بیان سریع تاریخچه وار سیر حرکتی به سمت رویکرد یادگیری ژرف</a:t>
            </a:r>
          </a:p>
          <a:p>
            <a:pPr lvl="1"/>
            <a:r>
              <a:rPr lang="fa-IR" dirty="0"/>
              <a:t>ورودی کلی به بحث </a:t>
            </a:r>
            <a:r>
              <a:rPr lang="fa-IR" dirty="0" smtClean="0"/>
              <a:t>شبکه عصبی و یادگیری ژرف </a:t>
            </a:r>
          </a:p>
          <a:p>
            <a:pPr lvl="1"/>
            <a:r>
              <a:rPr lang="fa-IR" dirty="0" smtClean="0"/>
              <a:t>بیان زیرساخت های کلی در یادگیری ژرف بصورت مروری</a:t>
            </a:r>
            <a:endParaRPr lang="fa-IR" dirty="0"/>
          </a:p>
          <a:p>
            <a:endParaRPr lang="fa-IR" dirty="0" smtClean="0"/>
          </a:p>
          <a:p>
            <a:endParaRPr lang="fa-IR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سیناپس (</a:t>
            </a:r>
            <a:r>
              <a:rPr lang="en-US" dirty="0"/>
              <a:t>Synapse</a:t>
            </a:r>
            <a:r>
              <a:rPr lang="fa-IR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82" y="1522320"/>
            <a:ext cx="6244903" cy="46836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069518" y="3307111"/>
            <a:ext cx="4281325" cy="2949261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B Mitra" panose="00000400000000000000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99" dirty="0"/>
              <a:t>برای اتصال آکسون‌های یک نرون </a:t>
            </a:r>
            <a:br>
              <a:rPr lang="fa-IR" sz="2799" dirty="0"/>
            </a:br>
            <a:r>
              <a:rPr lang="fa-IR" sz="2799" dirty="0"/>
              <a:t>به دندریت‌های نرون دیگر</a:t>
            </a:r>
          </a:p>
        </p:txBody>
      </p:sp>
    </p:spTree>
    <p:extLst>
      <p:ext uri="{BB962C8B-B14F-4D97-AF65-F5344CB8AC3E}">
        <p14:creationId xmlns:p14="http://schemas.microsoft.com/office/powerpoint/2010/main" val="126903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671751"/>
            <a:ext cx="10512862" cy="4584622"/>
          </a:xfrm>
        </p:spPr>
        <p:txBody>
          <a:bodyPr/>
          <a:lstStyle/>
          <a:p>
            <a:r>
              <a:rPr lang="fa-IR" dirty="0" smtClean="0"/>
              <a:t>انواع مختلف اتصال آکسون‌های یک نرون به دندریت‌های نرون دیگر</a:t>
            </a:r>
          </a:p>
          <a:p>
            <a:pPr lvl="1"/>
            <a:r>
              <a:rPr lang="fa-IR" dirty="0" smtClean="0"/>
              <a:t>قوی (</a:t>
            </a:r>
            <a:r>
              <a:rPr lang="en-US" sz="1799" dirty="0"/>
              <a:t>Stronger</a:t>
            </a:r>
            <a:r>
              <a:rPr lang="fa-IR" dirty="0" smtClean="0"/>
              <a:t>)</a:t>
            </a:r>
          </a:p>
          <a:p>
            <a:pPr lvl="1"/>
            <a:r>
              <a:rPr lang="fa-IR" dirty="0" smtClean="0"/>
              <a:t>ضعیف (</a:t>
            </a:r>
            <a:r>
              <a:rPr lang="en-US" sz="1799" dirty="0"/>
              <a:t>Weaker</a:t>
            </a:r>
            <a:r>
              <a:rPr lang="fa-IR" dirty="0" smtClean="0"/>
              <a:t>)</a:t>
            </a:r>
          </a:p>
          <a:p>
            <a:pPr lvl="1"/>
            <a:r>
              <a:rPr lang="fa-IR" dirty="0" smtClean="0"/>
              <a:t>متوسط (</a:t>
            </a:r>
            <a:r>
              <a:rPr lang="en-US" sz="1799" dirty="0"/>
              <a:t>between of them</a:t>
            </a:r>
            <a:r>
              <a:rPr lang="fa-IR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 flipH="1">
            <a:off x="2864373" y="3119174"/>
            <a:ext cx="1218883" cy="4494629"/>
            <a:chOff x="8610600" y="1653222"/>
            <a:chExt cx="1219200" cy="44958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Oval 49"/>
          <p:cNvSpPr/>
          <p:nvPr/>
        </p:nvSpPr>
        <p:spPr bwMode="auto">
          <a:xfrm>
            <a:off x="2024137" y="5292819"/>
            <a:ext cx="152360" cy="152360"/>
          </a:xfrm>
          <a:prstGeom prst="ellipse">
            <a:avLst/>
          </a:prstGeom>
          <a:solidFill>
            <a:srgbClr val="00206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671751"/>
            <a:ext cx="10512862" cy="4584622"/>
          </a:xfrm>
        </p:spPr>
        <p:txBody>
          <a:bodyPr/>
          <a:lstStyle/>
          <a:p>
            <a:r>
              <a:rPr lang="fa-IR" dirty="0" smtClean="0"/>
              <a:t>مثال اتصال متوسط </a:t>
            </a:r>
            <a:r>
              <a:rPr lang="fa-IR" dirty="0"/>
              <a:t>(معادل</a:t>
            </a:r>
            <a:r>
              <a:rPr lang="fa-IR" dirty="0" smtClean="0"/>
              <a:t> </a:t>
            </a:r>
            <a:r>
              <a:rPr lang="fa-IR" dirty="0"/>
              <a:t>مقدار </a:t>
            </a:r>
            <a:r>
              <a:rPr lang="fa-IR" dirty="0" smtClean="0"/>
              <a:t>0.6)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 flipH="1">
            <a:off x="2864373" y="3119174"/>
            <a:ext cx="1218883" cy="4494629"/>
            <a:chOff x="8610600" y="1653222"/>
            <a:chExt cx="1219200" cy="44958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Oval 49"/>
          <p:cNvSpPr/>
          <p:nvPr/>
        </p:nvSpPr>
        <p:spPr bwMode="auto">
          <a:xfrm>
            <a:off x="2006871" y="5278749"/>
            <a:ext cx="172007" cy="166430"/>
          </a:xfrm>
          <a:prstGeom prst="ellipse">
            <a:avLst/>
          </a:prstGeom>
          <a:solidFill>
            <a:srgbClr val="00206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9060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671751"/>
            <a:ext cx="10512862" cy="4584622"/>
          </a:xfrm>
        </p:spPr>
        <p:txBody>
          <a:bodyPr/>
          <a:lstStyle/>
          <a:p>
            <a:r>
              <a:rPr lang="fa-IR" dirty="0" smtClean="0"/>
              <a:t>مثال اتصال قوی(معادل مقدار 1)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 w="762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 flipH="1">
            <a:off x="2864373" y="3119174"/>
            <a:ext cx="1218883" cy="4494629"/>
            <a:chOff x="8610600" y="1653222"/>
            <a:chExt cx="1219200" cy="44958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Oval 49"/>
          <p:cNvSpPr/>
          <p:nvPr/>
        </p:nvSpPr>
        <p:spPr bwMode="auto">
          <a:xfrm>
            <a:off x="1950424" y="5214127"/>
            <a:ext cx="284549" cy="267886"/>
          </a:xfrm>
          <a:prstGeom prst="ellipse">
            <a:avLst/>
          </a:prstGeom>
          <a:solidFill>
            <a:srgbClr val="00206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574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671751"/>
            <a:ext cx="10512862" cy="4584622"/>
          </a:xfrm>
        </p:spPr>
        <p:txBody>
          <a:bodyPr/>
          <a:lstStyle/>
          <a:p>
            <a:r>
              <a:rPr lang="fa-IR" dirty="0" smtClean="0"/>
              <a:t>مثال اتصال ضعیف</a:t>
            </a:r>
            <a:r>
              <a:rPr lang="fa-IR" dirty="0"/>
              <a:t>(معادل</a:t>
            </a:r>
            <a:r>
              <a:rPr lang="fa-IR" dirty="0" smtClean="0"/>
              <a:t> مقدار 0.2)</a:t>
            </a:r>
          </a:p>
          <a:p>
            <a:endParaRPr lang="fa-IR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 w="317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 w="63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 flipH="1">
            <a:off x="2864373" y="3119174"/>
            <a:ext cx="1218883" cy="4494629"/>
            <a:chOff x="8610600" y="1653222"/>
            <a:chExt cx="1219200" cy="44958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Oval 49"/>
          <p:cNvSpPr/>
          <p:nvPr/>
        </p:nvSpPr>
        <p:spPr bwMode="auto">
          <a:xfrm>
            <a:off x="2043180" y="5325519"/>
            <a:ext cx="99636" cy="93256"/>
          </a:xfrm>
          <a:prstGeom prst="ellipse">
            <a:avLst/>
          </a:prstGeom>
          <a:solidFill>
            <a:srgbClr val="00206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36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671751"/>
            <a:ext cx="10512862" cy="4584622"/>
          </a:xfrm>
        </p:spPr>
        <p:txBody>
          <a:bodyPr/>
          <a:lstStyle/>
          <a:p>
            <a:r>
              <a:rPr lang="fa-IR" dirty="0" smtClean="0"/>
              <a:t>عدم وجود اتصال </a:t>
            </a:r>
            <a:r>
              <a:rPr lang="fa-IR" dirty="0"/>
              <a:t>(</a:t>
            </a:r>
            <a:r>
              <a:rPr lang="fa-IR" dirty="0" smtClean="0"/>
              <a:t>معادل صفر)</a:t>
            </a:r>
            <a:endParaRPr lang="fa-IR" dirty="0"/>
          </a:p>
          <a:p>
            <a:endParaRPr lang="fa-IR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 w="9525"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 w="9525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6200000" flipH="1">
            <a:off x="2864373" y="3119174"/>
            <a:ext cx="1218883" cy="4494629"/>
            <a:chOff x="8610600" y="1653222"/>
            <a:chExt cx="1219200" cy="44958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2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679213"/>
            <a:ext cx="10512862" cy="4577160"/>
          </a:xfrm>
        </p:spPr>
        <p:txBody>
          <a:bodyPr/>
          <a:lstStyle/>
          <a:p>
            <a:r>
              <a:rPr lang="fa-IR" dirty="0" smtClean="0"/>
              <a:t>هرتعداد </a:t>
            </a:r>
            <a:r>
              <a:rPr lang="fa-IR" b="1" dirty="0" smtClean="0"/>
              <a:t>آکسون نرون‌های دیگر </a:t>
            </a:r>
            <a:br>
              <a:rPr lang="fa-IR" b="1" dirty="0" smtClean="0"/>
            </a:br>
            <a:r>
              <a:rPr lang="fa-IR" dirty="0" smtClean="0"/>
              <a:t>به </a:t>
            </a:r>
            <a:r>
              <a:rPr lang="fa-IR" b="1" dirty="0" smtClean="0"/>
              <a:t>دندریت‌های یک نرون </a:t>
            </a:r>
            <a:r>
              <a:rPr lang="fa-IR" dirty="0" smtClean="0"/>
              <a:t>می‌تواند متصل شود</a:t>
            </a:r>
          </a:p>
          <a:p>
            <a:endParaRPr lang="fa-IR" dirty="0" smtClean="0"/>
          </a:p>
          <a:p>
            <a:r>
              <a:rPr lang="fa-IR" dirty="0" smtClean="0"/>
              <a:t>هرکدام دارای میزان قوّت اختصاصی دارد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83257" y="1671751"/>
            <a:ext cx="1218883" cy="4494629"/>
            <a:chOff x="8610600" y="1653222"/>
            <a:chExt cx="1219200" cy="4495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9220200" y="1653222"/>
              <a:ext cx="0" cy="160020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9220200" y="3405822"/>
              <a:ext cx="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9220200" y="3405822"/>
              <a:ext cx="1524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067800" y="3405822"/>
              <a:ext cx="1524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15400" y="3405822"/>
              <a:ext cx="3048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8763000" y="3405822"/>
              <a:ext cx="4572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9220200" y="3405822"/>
              <a:ext cx="304800" cy="114300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9220200" y="3405822"/>
              <a:ext cx="4572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220200" y="3405822"/>
              <a:ext cx="6096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610600" y="3405822"/>
              <a:ext cx="609600" cy="11430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298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6774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6106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7630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9154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0678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2202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3726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525000" y="4548822"/>
              <a:ext cx="0" cy="160020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82" name="Oval 81"/>
            <p:cNvSpPr/>
            <p:nvPr/>
          </p:nvSpPr>
          <p:spPr bwMode="auto">
            <a:xfrm>
              <a:off x="9067800" y="3253422"/>
              <a:ext cx="304800" cy="3048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flipH="1">
            <a:off x="1089693" y="4617087"/>
            <a:ext cx="3123386" cy="633703"/>
            <a:chOff x="8123237" y="4895224"/>
            <a:chExt cx="3124200" cy="633868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8809037" y="5200024"/>
              <a:ext cx="2438400" cy="11738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Connector 5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Connector 5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3" name="Oval 82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 bwMode="auto">
            <a:xfrm>
              <a:off x="10811096" y="5161713"/>
              <a:ext cx="73153" cy="73153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 flipH="1">
            <a:off x="1089693" y="4985700"/>
            <a:ext cx="4065448" cy="633703"/>
            <a:chOff x="8123237" y="4895224"/>
            <a:chExt cx="4066507" cy="633868"/>
          </a:xfrm>
        </p:grpSpPr>
        <p:cxnSp>
          <p:nvCxnSpPr>
            <p:cNvPr id="86" name="Straight Connector 85"/>
            <p:cNvCxnSpPr/>
            <p:nvPr/>
          </p:nvCxnSpPr>
          <p:spPr>
            <a:xfrm flipV="1">
              <a:off x="8809036" y="5204999"/>
              <a:ext cx="3380708" cy="6764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2" name="Straight Connector 91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Connector 92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5" name="Straight Connector 94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6" name="Oval 95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>
              <a:off x="11218078" y="5083324"/>
              <a:ext cx="236492" cy="23649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 flipH="1">
            <a:off x="1089693" y="5340673"/>
            <a:ext cx="3128432" cy="633703"/>
            <a:chOff x="8123237" y="4895224"/>
            <a:chExt cx="3129247" cy="633868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8809036" y="5196606"/>
              <a:ext cx="2443448" cy="15156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5" name="Straight Connector 10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Straight Connector 10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8" name="Straight Connector 10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9" name="Oval 10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 bwMode="auto">
            <a:xfrm>
              <a:off x="10790447" y="5127723"/>
              <a:ext cx="129329" cy="129329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1089693" y="5690435"/>
            <a:ext cx="4050212" cy="633703"/>
            <a:chOff x="8123237" y="4895224"/>
            <a:chExt cx="4051267" cy="633868"/>
          </a:xfrm>
        </p:grpSpPr>
        <p:cxnSp>
          <p:nvCxnSpPr>
            <p:cNvPr id="112" name="Straight Connector 111"/>
            <p:cNvCxnSpPr/>
            <p:nvPr/>
          </p:nvCxnSpPr>
          <p:spPr>
            <a:xfrm flipV="1">
              <a:off x="8809037" y="5207048"/>
              <a:ext cx="3365467" cy="4714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8" name="Straight Connector 11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9" name="Straight Connector 11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0" name="Straight Connector 11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2" name="Oval 12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 bwMode="auto">
            <a:xfrm>
              <a:off x="10477816" y="5093764"/>
              <a:ext cx="170924" cy="17092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 flipH="1">
            <a:off x="1089693" y="4264259"/>
            <a:ext cx="4065448" cy="633703"/>
            <a:chOff x="8123237" y="4895224"/>
            <a:chExt cx="4066507" cy="633868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8809037" y="5203323"/>
              <a:ext cx="3380707" cy="8439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1" name="Straight Connector 13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2" name="Straight Connector 13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3" name="Straight Connector 13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4" name="Straight Connector 13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5" name="Oval 13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 bwMode="auto">
            <a:xfrm>
              <a:off x="10808863" y="5115279"/>
              <a:ext cx="159172" cy="15917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6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ساده شده شبکه عصبی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9480" y="6355588"/>
            <a:ext cx="4479393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981" y="6379939"/>
            <a:ext cx="2742486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89693" y="1671751"/>
            <a:ext cx="4065448" cy="4652387"/>
            <a:chOff x="1089977" y="1671293"/>
            <a:chExt cx="4066507" cy="4653599"/>
          </a:xfrm>
        </p:grpSpPr>
        <p:grpSp>
          <p:nvGrpSpPr>
            <p:cNvPr id="60" name="Group 59"/>
            <p:cNvGrpSpPr/>
            <p:nvPr/>
          </p:nvGrpSpPr>
          <p:grpSpPr>
            <a:xfrm>
              <a:off x="1483644" y="1671293"/>
              <a:ext cx="1219200" cy="4495800"/>
              <a:chOff x="8610600" y="1653222"/>
              <a:chExt cx="1219200" cy="4495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V="1">
                <a:off x="9220200" y="1653222"/>
                <a:ext cx="0" cy="160020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9220200" y="3405822"/>
                <a:ext cx="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9220200" y="3405822"/>
                <a:ext cx="1524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9067800" y="3405822"/>
                <a:ext cx="1524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8915400" y="3405822"/>
                <a:ext cx="3048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8763000" y="3405822"/>
                <a:ext cx="4572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9220200" y="3405822"/>
                <a:ext cx="304800" cy="1143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9220200" y="3405822"/>
                <a:ext cx="4572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9220200" y="3405822"/>
                <a:ext cx="6096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8610600" y="3405822"/>
                <a:ext cx="609600" cy="11430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8298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96774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6106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7630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9154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90678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92202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93726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9525000" y="4548822"/>
                <a:ext cx="0" cy="160020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82" name="Oval 81"/>
              <p:cNvSpPr/>
              <p:nvPr/>
            </p:nvSpPr>
            <p:spPr bwMode="auto">
              <a:xfrm>
                <a:off x="9067800" y="3253422"/>
                <a:ext cx="304800" cy="304800"/>
              </a:xfrm>
              <a:prstGeom prst="ellips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flipH="1">
              <a:off x="1089977" y="4617397"/>
              <a:ext cx="3124200" cy="633868"/>
              <a:chOff x="8123237" y="4895224"/>
              <a:chExt cx="3124200" cy="63386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3" name="Straight Connector 5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83" name="Oval 82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 bwMode="auto">
              <a:xfrm>
                <a:off x="10811096" y="5161713"/>
                <a:ext cx="73153" cy="7315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flipH="1">
              <a:off x="1089977" y="4986106"/>
              <a:ext cx="4066507" cy="633868"/>
              <a:chOff x="8123237" y="4895224"/>
              <a:chExt cx="4066507" cy="63386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8809036" y="5204999"/>
                <a:ext cx="3380708" cy="6764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0" name="Straight Connector 89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3" name="Straight Connector 9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4" name="Straight Connector 9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6" name="Oval 95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 bwMode="auto">
              <a:xfrm>
                <a:off x="11218078" y="5083324"/>
                <a:ext cx="236492" cy="23649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H="1">
              <a:off x="1089977" y="5341171"/>
              <a:ext cx="3129247" cy="633868"/>
              <a:chOff x="8123237" y="4895224"/>
              <a:chExt cx="3129247" cy="633868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V="1">
                <a:off x="8809036" y="5196606"/>
                <a:ext cx="2443448" cy="15156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0" name="Straight Connector 99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1" name="Straight Connector 10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2" name="Straight Connector 101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3" name="Straight Connector 102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6" name="Straight Connector 10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7" name="Straight Connector 10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09" name="Oval 108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10790447" y="5127723"/>
                <a:ext cx="129329" cy="129329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 flipH="1">
              <a:off x="1089977" y="5691024"/>
              <a:ext cx="4051267" cy="633868"/>
              <a:chOff x="8123237" y="4895224"/>
              <a:chExt cx="4051267" cy="633868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 flipV="1">
                <a:off x="8809037" y="5207048"/>
                <a:ext cx="3365467" cy="4714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3" name="Straight Connector 11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4" name="Straight Connector 11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8" name="Straight Connector 11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1" name="Straight Connector 12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22" name="Oval 12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3" name="Oval 122"/>
              <p:cNvSpPr>
                <a:spLocks noChangeAspect="1"/>
              </p:cNvSpPr>
              <p:nvPr/>
            </p:nvSpPr>
            <p:spPr bwMode="auto">
              <a:xfrm>
                <a:off x="10477816" y="5093764"/>
                <a:ext cx="170924" cy="1709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 flipH="1">
              <a:off x="1089977" y="4264477"/>
              <a:ext cx="4066507" cy="633868"/>
              <a:chOff x="8123237" y="4895224"/>
              <a:chExt cx="4066507" cy="63386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 flipV="1">
                <a:off x="8809037" y="5203323"/>
                <a:ext cx="3380707" cy="8439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7" name="Straight Connector 12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8" name="Straight Connector 127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9" name="Straight Connector 128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0" name="Straight Connector 129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1" name="Straight Connector 13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2" name="Straight Connector 13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3" name="Straight Connector 13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4" name="Straight Connector 133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35" name="Oval 134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6" name="Oval 135"/>
              <p:cNvSpPr>
                <a:spLocks noChangeAspect="1"/>
              </p:cNvSpPr>
              <p:nvPr/>
            </p:nvSpPr>
            <p:spPr bwMode="auto">
              <a:xfrm>
                <a:off x="10808863" y="5115279"/>
                <a:ext cx="159172" cy="15917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06134" y="1678954"/>
            <a:ext cx="3400450" cy="4063508"/>
            <a:chOff x="7408064" y="1830673"/>
            <a:chExt cx="3401336" cy="4064566"/>
          </a:xfrm>
        </p:grpSpPr>
        <p:grpSp>
          <p:nvGrpSpPr>
            <p:cNvPr id="205" name="Group 204"/>
            <p:cNvGrpSpPr/>
            <p:nvPr/>
          </p:nvGrpSpPr>
          <p:grpSpPr>
            <a:xfrm rot="16200000">
              <a:off x="7470437" y="4256934"/>
              <a:ext cx="2280325" cy="984935"/>
              <a:chOff x="8123237" y="4895224"/>
              <a:chExt cx="2280325" cy="984935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5400000" flipV="1">
                <a:off x="9272101" y="4748698"/>
                <a:ext cx="668397" cy="1594525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7" name="Straight Connector 206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8" name="Straight Connector 20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9" name="Straight Connector 208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0" name="Straight Connector 209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1" name="Straight Connector 210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3" name="Straight Connector 21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4" name="Straight Connector 21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5" name="Straight Connector 21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6" name="Oval 215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17" name="Oval 216"/>
              <p:cNvSpPr>
                <a:spLocks noChangeAspect="1"/>
              </p:cNvSpPr>
              <p:nvPr/>
            </p:nvSpPr>
            <p:spPr bwMode="auto">
              <a:xfrm>
                <a:off x="9375977" y="5397905"/>
                <a:ext cx="187833" cy="18783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 rot="16200000">
              <a:off x="7976454" y="4435305"/>
              <a:ext cx="2286000" cy="633868"/>
              <a:chOff x="8123237" y="4895224"/>
              <a:chExt cx="2286000" cy="63386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0" name="Straight Connector 219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1" name="Straight Connector 22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2" name="Straight Connector 221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3" name="Straight Connector 222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4" name="Straight Connector 223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6" name="Straight Connector 22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7" name="Straight Connector 22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8" name="Straight Connector 227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29" name="Oval 228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0" name="Oval 229"/>
              <p:cNvSpPr>
                <a:spLocks noChangeAspect="1"/>
              </p:cNvSpPr>
              <p:nvPr/>
            </p:nvSpPr>
            <p:spPr bwMode="auto">
              <a:xfrm>
                <a:off x="9424791" y="5155287"/>
                <a:ext cx="103632" cy="10363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16200000">
              <a:off x="7122800" y="3894503"/>
              <a:ext cx="2280325" cy="1709797"/>
              <a:chOff x="8123237" y="4895224"/>
              <a:chExt cx="2280325" cy="1709797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 rot="5400000" flipV="1">
                <a:off x="8909670" y="5111129"/>
                <a:ext cx="1393259" cy="1594525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3" name="Straight Connector 23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5" name="Straight Connector 23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6" name="Straight Connector 23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7" name="Straight Connector 23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2" name="Oval 24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 bwMode="auto">
              <a:xfrm>
                <a:off x="9388328" y="5710131"/>
                <a:ext cx="152400" cy="152400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 rot="16200000">
              <a:off x="8477730" y="4249369"/>
              <a:ext cx="2286001" cy="1005739"/>
              <a:chOff x="8123237" y="4523353"/>
              <a:chExt cx="2286001" cy="1005739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 rot="5400000" flipH="1" flipV="1">
                <a:off x="9264933" y="4067458"/>
                <a:ext cx="688409" cy="1600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6" name="Straight Connector 245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7" name="Straight Connector 24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8" name="Straight Connector 247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9" name="Straight Connector 248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1" name="Straight Connector 25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2" name="Straight Connector 25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3" name="Straight Connector 25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4" name="Straight Connector 253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55" name="Oval 254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6" name="Oval 255"/>
              <p:cNvSpPr>
                <a:spLocks noChangeAspect="1"/>
              </p:cNvSpPr>
              <p:nvPr/>
            </p:nvSpPr>
            <p:spPr bwMode="auto">
              <a:xfrm>
                <a:off x="9432411" y="4884114"/>
                <a:ext cx="88392" cy="8839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7" name="Group 256"/>
            <p:cNvGrpSpPr/>
            <p:nvPr/>
          </p:nvGrpSpPr>
          <p:grpSpPr>
            <a:xfrm rot="16200000">
              <a:off x="8821737" y="3901901"/>
              <a:ext cx="2280325" cy="1695001"/>
              <a:chOff x="8123237" y="3834091"/>
              <a:chExt cx="2280325" cy="1695001"/>
            </a:xfrm>
          </p:grpSpPr>
          <p:cxnSp>
            <p:nvCxnSpPr>
              <p:cNvPr id="258" name="Straight Connector 257"/>
              <p:cNvCxnSpPr/>
              <p:nvPr/>
            </p:nvCxnSpPr>
            <p:spPr>
              <a:xfrm rot="5400000" flipH="1" flipV="1">
                <a:off x="8917464" y="3725664"/>
                <a:ext cx="1377672" cy="1594525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9" name="Straight Connector 25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0" name="Straight Connector 25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2" name="Straight Connector 26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3" name="Straight Connector 26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4" name="Straight Connector 26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5" name="Straight Connector 26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6" name="Straight Connector 26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7" name="Straight Connector 26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68" name="Oval 26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9" name="Oval 268"/>
              <p:cNvSpPr>
                <a:spLocks noChangeAspect="1"/>
              </p:cNvSpPr>
              <p:nvPr/>
            </p:nvSpPr>
            <p:spPr bwMode="auto">
              <a:xfrm>
                <a:off x="9377968" y="4577675"/>
                <a:ext cx="185928" cy="185928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8956332" y="1830673"/>
              <a:ext cx="304800" cy="1905000"/>
              <a:chOff x="9494837" y="1516062"/>
              <a:chExt cx="304800" cy="1905000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72" name="Oval 271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9" name="Striped Right Arrow 8"/>
          <p:cNvSpPr/>
          <p:nvPr/>
        </p:nvSpPr>
        <p:spPr>
          <a:xfrm>
            <a:off x="5797036" y="3423895"/>
            <a:ext cx="1404818" cy="505689"/>
          </a:xfrm>
          <a:prstGeom prst="stripedRightArrow">
            <a:avLst>
              <a:gd name="adj1" fmla="val 44522"/>
              <a:gd name="adj2" fmla="val 137649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929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5254 -0.003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7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شبیه سازی شده شبکه عصبی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9480" y="6355588"/>
            <a:ext cx="4479393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1" y="6379939"/>
            <a:ext cx="2742486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00763" y="1657986"/>
            <a:ext cx="3400450" cy="4063508"/>
            <a:chOff x="7408064" y="1830673"/>
            <a:chExt cx="3401336" cy="4064566"/>
          </a:xfrm>
        </p:grpSpPr>
        <p:grpSp>
          <p:nvGrpSpPr>
            <p:cNvPr id="7" name="Group 6"/>
            <p:cNvGrpSpPr/>
            <p:nvPr/>
          </p:nvGrpSpPr>
          <p:grpSpPr>
            <a:xfrm rot="16200000">
              <a:off x="7470437" y="4256934"/>
              <a:ext cx="2280325" cy="984935"/>
              <a:chOff x="8123237" y="4895224"/>
              <a:chExt cx="2280325" cy="984935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rot="5400000" flipV="1">
                <a:off x="9272101" y="4748698"/>
                <a:ext cx="668397" cy="1594525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6" name="Straight Connector 65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73" name="Oval 72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6200000">
              <a:off x="7976454" y="4435305"/>
              <a:ext cx="2286000" cy="633868"/>
              <a:chOff x="8123237" y="4895224"/>
              <a:chExt cx="2286000" cy="633868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28575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3" name="Straight Connector 5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16200000">
              <a:off x="7122800" y="3894503"/>
              <a:ext cx="2280325" cy="1709797"/>
              <a:chOff x="8123237" y="4895224"/>
              <a:chExt cx="2280325" cy="1709797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8909670" y="5111129"/>
                <a:ext cx="1393259" cy="1594525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49" name="Oval 48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16200000">
              <a:off x="8477730" y="4249369"/>
              <a:ext cx="2286001" cy="1005739"/>
              <a:chOff x="8123237" y="4523353"/>
              <a:chExt cx="2286001" cy="1005739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rot="5400000" flipH="1" flipV="1">
                <a:off x="9264933" y="4067458"/>
                <a:ext cx="688409" cy="1600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7" name="Oval 36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 rot="16200000">
              <a:off x="8821740" y="3901904"/>
              <a:ext cx="2280324" cy="1694997"/>
              <a:chOff x="8123237" y="3834095"/>
              <a:chExt cx="2280324" cy="1694997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5400000" flipH="1" flipV="1">
                <a:off x="8866185" y="3662648"/>
                <a:ext cx="1365929" cy="1708823"/>
              </a:xfrm>
              <a:prstGeom prst="line">
                <a:avLst/>
              </a:prstGeom>
              <a:ln w="762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5" name="Oval 24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956332" y="1830673"/>
              <a:ext cx="304800" cy="1905000"/>
              <a:chOff x="9494837" y="1516062"/>
              <a:chExt cx="304800" cy="19050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4" name="Oval 13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75" name="Rectangle 74"/>
          <p:cNvSpPr/>
          <p:nvPr/>
        </p:nvSpPr>
        <p:spPr>
          <a:xfrm>
            <a:off x="2027102" y="4769181"/>
            <a:ext cx="416993" cy="424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solidFill>
                  <a:srgbClr val="002050"/>
                </a:solidFill>
              </a:rPr>
              <a:t>.8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88736" y="4754670"/>
            <a:ext cx="416993" cy="424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solidFill>
                  <a:srgbClr val="002050"/>
                </a:solidFill>
              </a:rPr>
              <a:t>.9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32302" y="4769181"/>
            <a:ext cx="416993" cy="424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solidFill>
                  <a:srgbClr val="002050"/>
                </a:solidFill>
              </a:rPr>
              <a:t>.2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635799" y="4769181"/>
            <a:ext cx="416993" cy="424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solidFill>
                  <a:srgbClr val="002050"/>
                </a:solidFill>
              </a:rPr>
              <a:t>.3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362337" y="4769181"/>
            <a:ext cx="416993" cy="424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solidFill>
                  <a:srgbClr val="002050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39715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</a:t>
            </a:r>
            <a:r>
              <a:rPr lang="fa-IR" dirty="0" smtClean="0"/>
              <a:t>شبیه سازی شده شبکه </a:t>
            </a:r>
            <a:r>
              <a:rPr lang="fa-IR" dirty="0"/>
              <a:t>عصبی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9480" y="6355588"/>
            <a:ext cx="4479393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1" y="6379939"/>
            <a:ext cx="2742486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29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161330" y="3257769"/>
            <a:ext cx="3071468" cy="2082823"/>
            <a:chOff x="1175488" y="3257724"/>
            <a:chExt cx="3072268" cy="2083366"/>
          </a:xfrm>
        </p:grpSpPr>
        <p:cxnSp>
          <p:nvCxnSpPr>
            <p:cNvPr id="80" name="Straight Connector 79"/>
            <p:cNvCxnSpPr/>
            <p:nvPr/>
          </p:nvCxnSpPr>
          <p:spPr>
            <a:xfrm flipV="1">
              <a:off x="2037956" y="3436090"/>
              <a:ext cx="668397" cy="1594525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1885556" y="5030615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2722344" y="3436090"/>
              <a:ext cx="0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3" name="Oval 82"/>
            <p:cNvSpPr/>
            <p:nvPr/>
          </p:nvSpPr>
          <p:spPr bwMode="auto">
            <a:xfrm>
              <a:off x="2569944" y="5036290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1327888" y="3436090"/>
              <a:ext cx="1393259" cy="1594525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5" name="Oval 84"/>
            <p:cNvSpPr/>
            <p:nvPr/>
          </p:nvSpPr>
          <p:spPr bwMode="auto">
            <a:xfrm>
              <a:off x="1175488" y="5030615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 flipV="1">
              <a:off x="2721148" y="3436090"/>
              <a:ext cx="688409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7" name="Oval 86"/>
            <p:cNvSpPr/>
            <p:nvPr/>
          </p:nvSpPr>
          <p:spPr bwMode="auto">
            <a:xfrm>
              <a:off x="3257156" y="5036290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 flipV="1">
              <a:off x="2717685" y="3436090"/>
              <a:ext cx="1377672" cy="1594525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9" name="Oval 88"/>
            <p:cNvSpPr/>
            <p:nvPr/>
          </p:nvSpPr>
          <p:spPr bwMode="auto">
            <a:xfrm>
              <a:off x="3942956" y="5030615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2559618" y="3257724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6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pic>
        <p:nvPicPr>
          <p:cNvPr id="17410" name="Picture 2" descr="http://5047-presscdn.pagely.netdna-cdn.com/wp-content/uploads/2015/04/drop_shadows_background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378397"/>
            <a:ext cx="9053041" cy="49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8897" y="6017796"/>
            <a:ext cx="2169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https://goo.gl/36eD3H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</a:t>
            </a:r>
            <a:r>
              <a:rPr lang="fa-IR" dirty="0" smtClean="0"/>
              <a:t>شبیه سازی شده شبکه </a:t>
            </a:r>
            <a:r>
              <a:rPr lang="fa-IR" dirty="0"/>
              <a:t>عصبی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9480" y="6355588"/>
            <a:ext cx="4479393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1" y="6379939"/>
            <a:ext cx="2742486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30</a:t>
            </a:fld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161330" y="3240751"/>
            <a:ext cx="3071468" cy="2099841"/>
            <a:chOff x="1161633" y="3240702"/>
            <a:chExt cx="3072268" cy="2100388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2024101" y="3436090"/>
              <a:ext cx="668397" cy="1594525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708489" y="3436090"/>
              <a:ext cx="0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314033" y="3436090"/>
              <a:ext cx="1393259" cy="1594525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707293" y="3436090"/>
              <a:ext cx="688409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703830" y="3436090"/>
              <a:ext cx="1377672" cy="1594525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2028245" y="3430416"/>
              <a:ext cx="1237220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712633" y="3436090"/>
              <a:ext cx="552832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1318177" y="3436090"/>
              <a:ext cx="1947288" cy="1594526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3265466" y="3436090"/>
              <a:ext cx="134381" cy="1600200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3269104" y="3436090"/>
              <a:ext cx="836572" cy="1594526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2027048" y="3396372"/>
              <a:ext cx="67852" cy="1617222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2094900" y="3407720"/>
              <a:ext cx="616536" cy="1611548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1316980" y="3407720"/>
              <a:ext cx="766588" cy="1605874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083569" y="3402046"/>
              <a:ext cx="1315082" cy="1617222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2087714" y="3407720"/>
              <a:ext cx="2016765" cy="1605874"/>
            </a:xfrm>
            <a:prstGeom prst="line">
              <a:avLst/>
            </a:prstGeom>
            <a:ln>
              <a:solidFill>
                <a:srgbClr val="002060"/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5" name="Oval 94"/>
            <p:cNvSpPr/>
            <p:nvPr/>
          </p:nvSpPr>
          <p:spPr bwMode="auto">
            <a:xfrm>
              <a:off x="1871701" y="5030615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2556089" y="5036290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61633" y="5030615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3243301" y="5036290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29101" y="5030615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2545763" y="3257724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3115076" y="3257724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1943201" y="3240702"/>
              <a:ext cx="304800" cy="304800"/>
            </a:xfrm>
            <a:prstGeom prst="ellipse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5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</a:t>
            </a:r>
            <a:r>
              <a:rPr lang="fa-IR" dirty="0" smtClean="0"/>
              <a:t>شبیه سازی شده شبکه </a:t>
            </a:r>
            <a:r>
              <a:rPr lang="fa-IR" dirty="0"/>
              <a:t>عصبی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9480" y="6355588"/>
            <a:ext cx="4479393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1" y="6379939"/>
            <a:ext cx="2742486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31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017910" y="3436089"/>
            <a:ext cx="668223" cy="1594110"/>
          </a:xfrm>
          <a:prstGeom prst="line">
            <a:avLst/>
          </a:prstGeom>
          <a:ln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Oval 18"/>
          <p:cNvSpPr/>
          <p:nvPr/>
        </p:nvSpPr>
        <p:spPr bwMode="auto">
          <a:xfrm>
            <a:off x="1865549" y="503019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702120" y="3436088"/>
            <a:ext cx="0" cy="1599783"/>
          </a:xfrm>
          <a:prstGeom prst="line">
            <a:avLst/>
          </a:prstGeom>
          <a:ln w="5715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Oval 20"/>
          <p:cNvSpPr/>
          <p:nvPr/>
        </p:nvSpPr>
        <p:spPr bwMode="auto">
          <a:xfrm>
            <a:off x="2549759" y="5035871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308027" y="3436089"/>
            <a:ext cx="1392896" cy="1594110"/>
          </a:xfrm>
          <a:prstGeom prst="line">
            <a:avLst/>
          </a:prstGeom>
          <a:ln w="5715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" name="Oval 22"/>
          <p:cNvSpPr/>
          <p:nvPr/>
        </p:nvSpPr>
        <p:spPr bwMode="auto">
          <a:xfrm>
            <a:off x="1155666" y="503019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2700924" y="3436088"/>
            <a:ext cx="688230" cy="1599783"/>
          </a:xfrm>
          <a:prstGeom prst="line">
            <a:avLst/>
          </a:prstGeom>
          <a:ln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5" name="Oval 24"/>
          <p:cNvSpPr/>
          <p:nvPr/>
        </p:nvSpPr>
        <p:spPr bwMode="auto">
          <a:xfrm>
            <a:off x="3236792" y="5035871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2697462" y="3436089"/>
            <a:ext cx="1377313" cy="1594110"/>
          </a:xfrm>
          <a:prstGeom prst="line">
            <a:avLst/>
          </a:prstGeom>
          <a:ln w="5715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Oval 27"/>
          <p:cNvSpPr/>
          <p:nvPr/>
        </p:nvSpPr>
        <p:spPr bwMode="auto">
          <a:xfrm>
            <a:off x="3922414" y="503019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539436" y="325776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6401" y="2887777"/>
            <a:ext cx="1325535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/>
              <a:t>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5666" y="5305062"/>
            <a:ext cx="3071469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/>
              <a:t>A         B          C          D         E</a:t>
            </a:r>
          </a:p>
        </p:txBody>
      </p:sp>
    </p:spTree>
    <p:extLst>
      <p:ext uri="{BB962C8B-B14F-4D97-AF65-F5344CB8AC3E}">
        <p14:creationId xmlns:p14="http://schemas.microsoft.com/office/powerpoint/2010/main" val="13001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</a:t>
            </a:r>
            <a:r>
              <a:rPr lang="fa-IR" dirty="0" smtClean="0"/>
              <a:t>شبیه سازی شده شبکه </a:t>
            </a:r>
            <a:r>
              <a:rPr lang="fa-IR" dirty="0"/>
              <a:t>عصبی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9480" y="6355588"/>
            <a:ext cx="4479393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1" y="6379939"/>
            <a:ext cx="2742486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32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017910" y="3436089"/>
            <a:ext cx="668223" cy="1594110"/>
          </a:xfrm>
          <a:prstGeom prst="line">
            <a:avLst/>
          </a:prstGeom>
          <a:ln w="5715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Oval 18"/>
          <p:cNvSpPr/>
          <p:nvPr/>
        </p:nvSpPr>
        <p:spPr bwMode="auto">
          <a:xfrm>
            <a:off x="1865549" y="503019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702120" y="3436088"/>
            <a:ext cx="0" cy="1599783"/>
          </a:xfrm>
          <a:prstGeom prst="line">
            <a:avLst/>
          </a:prstGeom>
          <a:ln w="1270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Oval 20"/>
          <p:cNvSpPr/>
          <p:nvPr/>
        </p:nvSpPr>
        <p:spPr bwMode="auto">
          <a:xfrm>
            <a:off x="2549759" y="5035871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308027" y="3436089"/>
            <a:ext cx="1392896" cy="1594110"/>
          </a:xfrm>
          <a:prstGeom prst="line">
            <a:avLst/>
          </a:prstGeom>
          <a:ln w="5715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" name="Oval 22"/>
          <p:cNvSpPr/>
          <p:nvPr/>
        </p:nvSpPr>
        <p:spPr bwMode="auto">
          <a:xfrm>
            <a:off x="1155666" y="503019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2700924" y="3436088"/>
            <a:ext cx="688230" cy="1599783"/>
          </a:xfrm>
          <a:prstGeom prst="line">
            <a:avLst/>
          </a:prstGeom>
          <a:ln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5" name="Oval 24"/>
          <p:cNvSpPr/>
          <p:nvPr/>
        </p:nvSpPr>
        <p:spPr bwMode="auto">
          <a:xfrm>
            <a:off x="3236792" y="5035871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2697462" y="3436089"/>
            <a:ext cx="1377313" cy="1594110"/>
          </a:xfrm>
          <a:prstGeom prst="line">
            <a:avLst/>
          </a:prstGeom>
          <a:ln w="57150">
            <a:solidFill>
              <a:srgbClr val="00206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Oval 27"/>
          <p:cNvSpPr/>
          <p:nvPr/>
        </p:nvSpPr>
        <p:spPr bwMode="auto">
          <a:xfrm>
            <a:off x="3922414" y="503019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539436" y="3257768"/>
            <a:ext cx="304721" cy="304721"/>
          </a:xfrm>
          <a:prstGeom prst="ellips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048320" y="539677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solidFill>
                <a:srgbClr val="00205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276860" y="5396776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276860" y="562531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048320" y="562531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775495" y="539677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004036" y="539677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004036" y="562531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775495" y="5625316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461117" y="5396776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689657" y="539677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689657" y="562531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461117" y="5625316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215995" y="5410627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444535" y="5410627"/>
            <a:ext cx="228540" cy="2285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3444535" y="5639168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215995" y="5639168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901616" y="5410627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130157" y="5410627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4130157" y="5639168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901616" y="5639168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2511669" y="2586887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solidFill>
                <a:srgbClr val="002050"/>
              </a:solidFill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740210" y="2586887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740210" y="2815427"/>
            <a:ext cx="228540" cy="228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2511669" y="2815427"/>
            <a:ext cx="228540" cy="228540"/>
          </a:xfrm>
          <a:prstGeom prst="rect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64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یادگیری ژرف</a:t>
            </a:r>
            <a:endParaRPr lang="en-US" sz="3200" dirty="0">
              <a:cs typeface="B Titr" panose="00000700000000000000" pitchFamily="2" charset="-78"/>
            </a:endParaRPr>
          </a:p>
        </p:txBody>
      </p:sp>
      <p:pic>
        <p:nvPicPr>
          <p:cNvPr id="8" name="Picture 2" descr="https://static1.squarespace.com/static/5213a664e4b01a5565dc90f1/t/570cfc5ab654f97eee862aba/1460468850439/Deep-Learning-Value-Investing-Machine-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" y="165100"/>
            <a:ext cx="9525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آماده سازی ذهنی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در واقع سیستم قرار است از روی عکس ورودی (آرایه‌ای از پیکسل‌ها) </a:t>
            </a:r>
          </a:p>
          <a:p>
            <a:r>
              <a:rPr lang="fa-IR" dirty="0" smtClean="0"/>
              <a:t>تشخیص دهد که عکس مربوطه </a:t>
            </a:r>
            <a:r>
              <a:rPr lang="en-US" dirty="0" smtClean="0"/>
              <a:t>X</a:t>
            </a:r>
            <a:r>
              <a:rPr lang="fa-IR" dirty="0" smtClean="0"/>
              <a:t> یا </a:t>
            </a:r>
            <a:r>
              <a:rPr lang="en-US" dirty="0" smtClean="0"/>
              <a:t>O</a:t>
            </a:r>
            <a:r>
              <a:rPr lang="fa-IR" dirty="0" smtClean="0"/>
              <a:t> است!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48264" y="3231983"/>
            <a:ext cx="2237850" cy="1292325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198" b="1" dirty="0">
                <a:solidFill>
                  <a:srgbClr val="002060"/>
                </a:solidFill>
              </a:rPr>
              <a:t>X </a:t>
            </a:r>
            <a:r>
              <a:rPr lang="fa-IR" sz="4399" dirty="0">
                <a:solidFill>
                  <a:srgbClr val="002060"/>
                </a:solidFill>
                <a:cs typeface="B Titr" panose="00000700000000000000" pitchFamily="2" charset="-78"/>
              </a:rPr>
              <a:t>یا</a:t>
            </a:r>
            <a:r>
              <a:rPr lang="en-US" sz="7198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312113" y="3040164"/>
            <a:ext cx="3123386" cy="1675963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>
            <a:off x="3408270" y="3878145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5499" y="3878145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46" y="3208420"/>
            <a:ext cx="1381562" cy="13394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701596" y="2239635"/>
            <a:ext cx="1878872" cy="1046167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2399" dirty="0">
                <a:solidFill>
                  <a:srgbClr val="002060"/>
                </a:solidFill>
                <a:cs typeface="B Mitra" panose="00000400000000000000" pitchFamily="2" charset="-78"/>
              </a:rPr>
              <a:t>ماتریس دو بعدی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2399" dirty="0">
                <a:solidFill>
                  <a:srgbClr val="002060"/>
                </a:solidFill>
                <a:cs typeface="B Mitra" panose="00000400000000000000" pitchFamily="2" charset="-78"/>
              </a:rPr>
              <a:t>از پیکسل‌ها</a:t>
            </a:r>
            <a:endParaRPr lang="en-US" sz="2399" dirty="0">
              <a:solidFill>
                <a:srgbClr val="002060"/>
              </a:solidFill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80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 تشخیص </a:t>
            </a:r>
            <a:r>
              <a:rPr lang="en-US" dirty="0" smtClean="0"/>
              <a:t>X</a:t>
            </a:r>
            <a:r>
              <a:rPr lang="fa-IR" dirty="0" smtClean="0"/>
              <a:t> یا </a:t>
            </a:r>
            <a:r>
              <a:rPr lang="en-US" dirty="0" smtClean="0"/>
              <a:t>O</a:t>
            </a:r>
            <a:r>
              <a:rPr lang="fa-IR" dirty="0" smtClean="0"/>
              <a:t> با </a:t>
            </a:r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08357" y="6355588"/>
            <a:ext cx="2742486" cy="365030"/>
          </a:xfrm>
        </p:spPr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73815" y="6355588"/>
            <a:ext cx="4949534" cy="365030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7982" y="6379939"/>
            <a:ext cx="2283228" cy="365030"/>
          </a:xfrm>
        </p:spPr>
        <p:txBody>
          <a:bodyPr/>
          <a:lstStyle/>
          <a:p>
            <a:fld id="{7B3ABABF-AD85-4F66-B868-ED441CDDA191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48" y="4408571"/>
            <a:ext cx="1381562" cy="13394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48" y="2259631"/>
            <a:ext cx="1381562" cy="13394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717672" y="2091375"/>
            <a:ext cx="3123386" cy="1675963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6" idx="1"/>
          </p:cNvCxnSpPr>
          <p:nvPr/>
        </p:nvCxnSpPr>
        <p:spPr>
          <a:xfrm>
            <a:off x="3813829" y="2929356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41058" y="2929356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79040" y="2322653"/>
            <a:ext cx="877255" cy="1292068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19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717672" y="4224419"/>
            <a:ext cx="3123386" cy="1675963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3813829" y="5062401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41058" y="5062401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79040" y="4452960"/>
            <a:ext cx="992642" cy="1292068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198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969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تشخیص </a:t>
            </a:r>
            <a:r>
              <a:rPr lang="en-US" dirty="0"/>
              <a:t>X</a:t>
            </a:r>
            <a:r>
              <a:rPr lang="fa-IR" dirty="0"/>
              <a:t> یا </a:t>
            </a:r>
            <a:r>
              <a:rPr lang="en-US" dirty="0"/>
              <a:t>O</a:t>
            </a:r>
            <a:r>
              <a:rPr lang="fa-IR" dirty="0"/>
              <a:t> </a:t>
            </a:r>
            <a:r>
              <a:rPr lang="fa-IR" dirty="0" smtClean="0"/>
              <a:t>با </a:t>
            </a:r>
            <a:r>
              <a:rPr lang="en-US" dirty="0" smtClean="0"/>
              <a:t>CNN</a:t>
            </a:r>
            <a:r>
              <a:rPr lang="fa-IR" dirty="0" smtClean="0"/>
              <a:t> – با قابلیت تعمیم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5" y="1745101"/>
            <a:ext cx="1381562" cy="1339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22" y="1748272"/>
            <a:ext cx="1381562" cy="1339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818" y="1745101"/>
            <a:ext cx="1381562" cy="13394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7272820" y="1592741"/>
            <a:ext cx="3123386" cy="1675963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6368977" y="2430722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396206" y="2430722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34188" y="1824019"/>
            <a:ext cx="877255" cy="1292068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19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283140" y="4411406"/>
            <a:ext cx="3123386" cy="1675963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r>
              <a:rPr lang="en-US" sz="2799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5" name="Straight Arrow Connector 14"/>
          <p:cNvCxnSpPr>
            <a:endCxn id="14" idx="1"/>
          </p:cNvCxnSpPr>
          <p:nvPr/>
        </p:nvCxnSpPr>
        <p:spPr>
          <a:xfrm>
            <a:off x="6379297" y="5249388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406526" y="5249388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44508" y="4639947"/>
            <a:ext cx="992642" cy="1292068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19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4175" y="3485240"/>
            <a:ext cx="1494636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جابجایی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translation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99857" y="3485240"/>
            <a:ext cx="1358031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 rtl="1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تغییراندازه</a:t>
            </a:r>
          </a:p>
          <a:p>
            <a:pPr algn="ctr" rtl="1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scaling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6700" y="3397320"/>
            <a:ext cx="1467006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 rtl="1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ضخامت </a:t>
            </a:r>
            <a:r>
              <a:rPr lang="fa-IR" sz="1200" dirty="0">
                <a:solidFill>
                  <a:srgbClr val="002060"/>
                </a:solidFill>
                <a:cs typeface="B Titr" panose="00000700000000000000" pitchFamily="2" charset="-78"/>
              </a:rPr>
              <a:t>(وزن)</a:t>
            </a:r>
          </a:p>
          <a:p>
            <a:pPr algn="ctr" rtl="1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weight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2104" y="3403409"/>
            <a:ext cx="1208990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چرخش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rotation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2" y="1745101"/>
            <a:ext cx="1381562" cy="13394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26" y="4563766"/>
            <a:ext cx="1381562" cy="13394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215" y="4563766"/>
            <a:ext cx="1381562" cy="13394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9422" y="4563766"/>
            <a:ext cx="1381562" cy="13394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5818" y="4563766"/>
            <a:ext cx="1381562" cy="13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اما واقعا راه تشخیص چیست؟!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860" y="2355704"/>
            <a:ext cx="3514606" cy="3407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6" y="2354544"/>
            <a:ext cx="3495112" cy="33885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8373" y="2342697"/>
            <a:ext cx="2202593" cy="4269288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69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4049" y="1426531"/>
            <a:ext cx="1540727" cy="305081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894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0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06" y="2357988"/>
            <a:ext cx="3473241" cy="3367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درواقع کامپیوتر چه میبیند؟!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987" y="2371839"/>
            <a:ext cx="3505528" cy="33986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75405" y="2357989"/>
            <a:ext cx="2200992" cy="4268005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69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11478" y="1443831"/>
            <a:ext cx="1540727" cy="305081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894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06" y="2371839"/>
            <a:ext cx="3473241" cy="33673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543" y="2371838"/>
            <a:ext cx="3538972" cy="34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53502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درواقع کامپیوتر چه میبیند؟!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98" y="1657319"/>
            <a:ext cx="4494629" cy="43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مفاهیم اولیه ...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275" y="1752600"/>
            <a:ext cx="7534275" cy="4389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412" y="6094741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M.A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Keyvanrad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Deep Learning (Lecture2-A Review of Artificial Neural Networks) </a:t>
            </a:r>
          </a:p>
        </p:txBody>
      </p:sp>
    </p:spTree>
    <p:extLst>
      <p:ext uri="{BB962C8B-B14F-4D97-AF65-F5344CB8AC3E}">
        <p14:creationId xmlns:p14="http://schemas.microsoft.com/office/powerpoint/2010/main" val="306410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درواقع کامپیوتر‌ها ریزبین هستند!!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62222" y="1855525"/>
            <a:ext cx="10033909" cy="4269288"/>
            <a:chOff x="1058513" y="1688861"/>
            <a:chExt cx="10036523" cy="4270400"/>
          </a:xfrm>
        </p:grpSpPr>
        <p:sp>
          <p:nvSpPr>
            <p:cNvPr id="10" name="TextBox 9"/>
            <p:cNvSpPr txBox="1"/>
            <p:nvPr/>
          </p:nvSpPr>
          <p:spPr>
            <a:xfrm>
              <a:off x="4860491" y="1688861"/>
              <a:ext cx="2203167" cy="4270400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69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=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513" y="2049460"/>
              <a:ext cx="3474146" cy="33682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95" y="2049461"/>
              <a:ext cx="3506441" cy="339956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27637" y="2122057"/>
              <a:ext cx="1473801" cy="3050772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9894" dirty="0">
                  <a:solidFill>
                    <a:srgbClr val="C0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0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اما واقعا راه تشخیص چیست؟!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25" y="2291167"/>
            <a:ext cx="3495112" cy="33885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175" y="4134353"/>
            <a:ext cx="669000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504174" y="3046550"/>
            <a:ext cx="669000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 rot="16200000">
            <a:off x="573746" y="3677477"/>
            <a:ext cx="461236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/>
          <p:cNvSpPr/>
          <p:nvPr/>
        </p:nvSpPr>
        <p:spPr>
          <a:xfrm rot="16200000">
            <a:off x="2103204" y="3689653"/>
            <a:ext cx="461236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TextBox 10"/>
          <p:cNvSpPr txBox="1"/>
          <p:nvPr/>
        </p:nvSpPr>
        <p:spPr>
          <a:xfrm>
            <a:off x="7624941" y="3290451"/>
            <a:ext cx="3725902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98" b="1" dirty="0">
                <a:cs typeface="B Titr" panose="00000700000000000000" pitchFamily="2" charset="-78"/>
              </a:rPr>
              <a:t>(2,2,2,2)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8481010" y="3057304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Rectangle 13"/>
          <p:cNvSpPr/>
          <p:nvPr/>
        </p:nvSpPr>
        <p:spPr>
          <a:xfrm rot="16200000">
            <a:off x="8954742" y="3057304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/>
          <p:cNvSpPr/>
          <p:nvPr/>
        </p:nvSpPr>
        <p:spPr>
          <a:xfrm rot="10800000">
            <a:off x="9487891" y="3152976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/>
          <p:cNvSpPr/>
          <p:nvPr/>
        </p:nvSpPr>
        <p:spPr>
          <a:xfrm rot="10800000">
            <a:off x="10062644" y="3163481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6743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95" y="2291167"/>
            <a:ext cx="3514606" cy="3407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اما واقعا راه تشخیص چیست؟!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4175" y="4175907"/>
            <a:ext cx="669000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8" name="Rectangle 7"/>
          <p:cNvSpPr/>
          <p:nvPr/>
        </p:nvSpPr>
        <p:spPr>
          <a:xfrm>
            <a:off x="504174" y="3032699"/>
            <a:ext cx="669000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9" name="Rectangle 8"/>
          <p:cNvSpPr/>
          <p:nvPr/>
        </p:nvSpPr>
        <p:spPr>
          <a:xfrm rot="16200000">
            <a:off x="573746" y="3677477"/>
            <a:ext cx="461236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Rectangle 9"/>
          <p:cNvSpPr/>
          <p:nvPr/>
        </p:nvSpPr>
        <p:spPr>
          <a:xfrm rot="16200000">
            <a:off x="2144758" y="3689653"/>
            <a:ext cx="4612362" cy="38782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TextBox 10"/>
          <p:cNvSpPr txBox="1"/>
          <p:nvPr/>
        </p:nvSpPr>
        <p:spPr>
          <a:xfrm>
            <a:off x="7624941" y="3290451"/>
            <a:ext cx="3725902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98" b="1" dirty="0">
                <a:cs typeface="B Titr" panose="00000700000000000000" pitchFamily="2" charset="-78"/>
              </a:rPr>
              <a:t>(2,2,2,3)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8481010" y="3057304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Rectangle 13"/>
          <p:cNvSpPr/>
          <p:nvPr/>
        </p:nvSpPr>
        <p:spPr>
          <a:xfrm rot="16200000">
            <a:off x="8954742" y="3057304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5" name="Rectangle 14"/>
          <p:cNvSpPr/>
          <p:nvPr/>
        </p:nvSpPr>
        <p:spPr>
          <a:xfrm rot="10800000">
            <a:off x="9487891" y="3152976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6" name="Rectangle 15"/>
          <p:cNvSpPr/>
          <p:nvPr/>
        </p:nvSpPr>
        <p:spPr>
          <a:xfrm rot="10800000">
            <a:off x="10062644" y="3163481"/>
            <a:ext cx="446528" cy="85936"/>
          </a:xfrm>
          <a:prstGeom prst="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32304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پس </a:t>
            </a:r>
            <a:r>
              <a:rPr lang="en-US" dirty="0" err="1" smtClean="0"/>
              <a:t>ConvNet</a:t>
            </a:r>
            <a:r>
              <a:rPr lang="fa-IR" dirty="0" smtClean="0"/>
              <a:t> چه ایده‌ای دارد؟!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43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357392" y="1111833"/>
            <a:ext cx="9474040" cy="5585280"/>
            <a:chOff x="1036637" y="808308"/>
            <a:chExt cx="10068722" cy="63720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9837" y="2050622"/>
              <a:ext cx="3515522" cy="34083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637" y="2049461"/>
              <a:ext cx="3496022" cy="33894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95868" y="808308"/>
              <a:ext cx="881225" cy="1474071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198" dirty="0">
                  <a:solidFill>
                    <a:srgbClr val="002060"/>
                  </a:solidFill>
                </a:rPr>
                <a:t>=</a:t>
              </a:r>
            </a:p>
          </p:txBody>
        </p:sp>
        <p:cxnSp>
          <p:nvCxnSpPr>
            <p:cNvPr id="9" name="Straight Connector 8"/>
            <p:cNvCxnSpPr>
              <a:endCxn id="8" idx="1"/>
            </p:cNvCxnSpPr>
            <p:nvPr/>
          </p:nvCxnSpPr>
          <p:spPr>
            <a:xfrm flipV="1">
              <a:off x="1417637" y="1545344"/>
              <a:ext cx="4178231" cy="885118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</p:cNvCxnSpPr>
            <p:nvPr/>
          </p:nvCxnSpPr>
          <p:spPr>
            <a:xfrm>
              <a:off x="6477093" y="1545344"/>
              <a:ext cx="2279203" cy="1266005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592488" y="5706268"/>
              <a:ext cx="881225" cy="1474071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198" dirty="0">
                  <a:solidFill>
                    <a:srgbClr val="002060"/>
                  </a:solidFill>
                </a:rPr>
                <a:t>=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412203" y="5110140"/>
              <a:ext cx="4180285" cy="1206522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3"/>
            </p:cNvCxnSpPr>
            <p:nvPr/>
          </p:nvCxnSpPr>
          <p:spPr>
            <a:xfrm flipV="1">
              <a:off x="6473714" y="4348884"/>
              <a:ext cx="1878124" cy="2094420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94845" y="3014189"/>
              <a:ext cx="881225" cy="1474071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198" dirty="0">
                  <a:solidFill>
                    <a:srgbClr val="002060"/>
                  </a:solidFill>
                </a:rPr>
                <a:t>=</a:t>
              </a:r>
            </a:p>
          </p:txBody>
        </p:sp>
        <p:cxnSp>
          <p:nvCxnSpPr>
            <p:cNvPr id="15" name="Straight Connector 14"/>
            <p:cNvCxnSpPr>
              <a:endCxn id="14" idx="1"/>
            </p:cNvCxnSpPr>
            <p:nvPr/>
          </p:nvCxnSpPr>
          <p:spPr>
            <a:xfrm>
              <a:off x="3342076" y="3205141"/>
              <a:ext cx="2252769" cy="546084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</p:cNvCxnSpPr>
            <p:nvPr/>
          </p:nvCxnSpPr>
          <p:spPr>
            <a:xfrm>
              <a:off x="6476070" y="3751225"/>
              <a:ext cx="2256767" cy="597659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 bwMode="auto">
            <a:xfrm>
              <a:off x="1417637" y="2430462"/>
              <a:ext cx="762000" cy="7620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970837" y="2811462"/>
              <a:ext cx="762000" cy="76200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417637" y="4335462"/>
              <a:ext cx="762000" cy="762000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8351837" y="4335462"/>
              <a:ext cx="762000" cy="762000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179637" y="3192462"/>
              <a:ext cx="1219200" cy="1143000"/>
            </a:xfrm>
            <a:prstGeom prst="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732837" y="3192462"/>
              <a:ext cx="1219200" cy="1143000"/>
            </a:xfrm>
            <a:prstGeom prst="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3" name="Straight Connector 22"/>
            <p:cNvCxnSpPr>
              <a:endCxn id="8" idx="1"/>
            </p:cNvCxnSpPr>
            <p:nvPr/>
          </p:nvCxnSpPr>
          <p:spPr>
            <a:xfrm flipV="1">
              <a:off x="2201058" y="1545344"/>
              <a:ext cx="3394810" cy="1633695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3"/>
            </p:cNvCxnSpPr>
            <p:nvPr/>
          </p:nvCxnSpPr>
          <p:spPr>
            <a:xfrm>
              <a:off x="6477093" y="1545344"/>
              <a:ext cx="1469876" cy="2030095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4" idx="1"/>
            </p:cNvCxnSpPr>
            <p:nvPr/>
          </p:nvCxnSpPr>
          <p:spPr>
            <a:xfrm flipV="1">
              <a:off x="3398837" y="3751225"/>
              <a:ext cx="2196008" cy="584237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3"/>
            </p:cNvCxnSpPr>
            <p:nvPr/>
          </p:nvCxnSpPr>
          <p:spPr>
            <a:xfrm flipV="1">
              <a:off x="6476070" y="3213097"/>
              <a:ext cx="2256767" cy="538129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1" idx="1"/>
            </p:cNvCxnSpPr>
            <p:nvPr/>
          </p:nvCxnSpPr>
          <p:spPr>
            <a:xfrm>
              <a:off x="2179637" y="4361563"/>
              <a:ext cx="3412851" cy="2081741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3"/>
            </p:cNvCxnSpPr>
            <p:nvPr/>
          </p:nvCxnSpPr>
          <p:spPr>
            <a:xfrm flipV="1">
              <a:off x="6473714" y="5108908"/>
              <a:ext cx="2640124" cy="1334396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1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ویژگی‌های مناسب بدست آمده...</a:t>
            </a:r>
            <a:endParaRPr lang="en-US" sz="35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28" y="2645278"/>
            <a:ext cx="2405482" cy="233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24" y="2645277"/>
            <a:ext cx="2405482" cy="2333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477" y="2645278"/>
            <a:ext cx="2405482" cy="23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ایده </a:t>
            </a:r>
            <a:r>
              <a:rPr lang="en-US" sz="3599" dirty="0" err="1"/>
              <a:t>ConvNet</a:t>
            </a:r>
            <a:endParaRPr lang="en-US" sz="35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4540654" y="3329010"/>
            <a:ext cx="1142702" cy="1142702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3206378" y="1477540"/>
            <a:ext cx="2476979" cy="1851471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842036" y="2710782"/>
            <a:ext cx="2698620" cy="1760931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ایده </a:t>
            </a:r>
            <a:r>
              <a:rPr lang="en-US" sz="3599" dirty="0" err="1"/>
              <a:t>ConvNet</a:t>
            </a:r>
            <a:endParaRPr lang="en-US" sz="35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6059432" y="3341700"/>
            <a:ext cx="1218883" cy="1138353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278315" y="2737307"/>
            <a:ext cx="2655399" cy="1742746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059433" y="1477540"/>
            <a:ext cx="2548925" cy="1864160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ایده </a:t>
            </a:r>
            <a:r>
              <a:rPr lang="en-US" sz="3599" dirty="0" err="1"/>
              <a:t>ConvNet</a:t>
            </a:r>
            <a:endParaRPr lang="en-US" sz="35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5300429" y="4081853"/>
            <a:ext cx="1218883" cy="1142702"/>
          </a:xfrm>
          <a:prstGeom prst="rect">
            <a:avLst/>
          </a:prstGeom>
          <a:noFill/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519311" y="2177349"/>
            <a:ext cx="0" cy="190450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269398" y="2177349"/>
            <a:ext cx="31031" cy="190450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8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ایده </a:t>
            </a:r>
            <a:r>
              <a:rPr lang="en-US" sz="3599" dirty="0" err="1"/>
              <a:t>ConvNet</a:t>
            </a:r>
            <a:endParaRPr lang="en-US" sz="35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6074205" y="4847856"/>
            <a:ext cx="1218883" cy="1142702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3146245" y="1469659"/>
            <a:ext cx="4146843" cy="3378196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882052" y="2711527"/>
            <a:ext cx="4192154" cy="3279031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7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ایده </a:t>
            </a:r>
            <a:r>
              <a:rPr lang="en-US" sz="3599" dirty="0" err="1"/>
              <a:t>ConvNet</a:t>
            </a:r>
            <a:endParaRPr lang="en-US" sz="35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64" y="2967010"/>
            <a:ext cx="3495112" cy="3388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52" y="1469660"/>
            <a:ext cx="1264193" cy="12261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21" y="1477540"/>
            <a:ext cx="1264193" cy="12261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423" y="1477541"/>
            <a:ext cx="1264193" cy="122610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4587252" y="4820153"/>
            <a:ext cx="1142702" cy="1142702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729954" y="2703645"/>
            <a:ext cx="4203760" cy="3259210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87252" y="1477539"/>
            <a:ext cx="4021106" cy="3342613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7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مفاهیم اولیه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412" y="6094741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M.A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Keyvanrad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Deep Learning (Lecture2-A Review of Artificial Neural Networks)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684212" y="1834721"/>
            <a:ext cx="6987415" cy="3811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74" y="1950338"/>
            <a:ext cx="45434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3999" dirty="0">
              <a:cs typeface="B Mitra" panose="00000400000000000000" pitchFamily="2" charset="-78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7981" y="1520726"/>
            <a:ext cx="10512862" cy="4735646"/>
          </a:xfrm>
        </p:spPr>
        <p:txBody>
          <a:bodyPr>
            <a:normAutofit/>
          </a:bodyPr>
          <a:lstStyle/>
          <a:p>
            <a:pPr marL="514196" indent="-514196">
              <a:buFont typeface="+mj-lt"/>
              <a:buAutoNum type="arabicPeriod"/>
            </a:pPr>
            <a:r>
              <a:rPr lang="fa-IR" b="1" dirty="0" smtClean="0"/>
              <a:t>ماتریس ویژگی </a:t>
            </a:r>
            <a:r>
              <a:rPr lang="fa-IR" dirty="0" smtClean="0"/>
              <a:t> و تکه‌های تصویر(</a:t>
            </a:r>
            <a:r>
              <a:rPr lang="en-US" dirty="0" smtClean="0"/>
              <a:t>patch</a:t>
            </a:r>
            <a:r>
              <a:rPr lang="fa-IR" dirty="0" smtClean="0"/>
              <a:t>) را آماده کنیم</a:t>
            </a:r>
          </a:p>
          <a:p>
            <a:pPr marL="514196" indent="-514196">
              <a:buFont typeface="+mj-lt"/>
              <a:buAutoNum type="arabicPeriod"/>
            </a:pPr>
            <a:r>
              <a:rPr lang="fa-IR" dirty="0" smtClean="0"/>
              <a:t>ضرب نقطه‌ای هر پیکسل </a:t>
            </a:r>
            <a:r>
              <a:rPr lang="fa-IR" b="1" dirty="0" smtClean="0"/>
              <a:t>ماتریس ویژگی</a:t>
            </a:r>
            <a:r>
              <a:rPr lang="fa-IR" dirty="0" smtClean="0"/>
              <a:t> در هر پیکسل از تکه‌عکس</a:t>
            </a:r>
          </a:p>
          <a:p>
            <a:pPr marL="514196" indent="-514196">
              <a:buFont typeface="+mj-lt"/>
              <a:buAutoNum type="arabicPeriod"/>
            </a:pPr>
            <a:r>
              <a:rPr lang="fa-IR" dirty="0" smtClean="0"/>
              <a:t>جمع همه مقادیر ماتریس بدست آمده</a:t>
            </a:r>
          </a:p>
          <a:p>
            <a:pPr marL="514196" indent="-514196">
              <a:buFont typeface="+mj-lt"/>
              <a:buAutoNum type="arabicPeriod"/>
            </a:pPr>
            <a:r>
              <a:rPr lang="fa-IR" dirty="0" smtClean="0"/>
              <a:t>جواب تقسیم بر تعداد پیکسل </a:t>
            </a:r>
            <a:r>
              <a:rPr lang="fa-IR" b="1" dirty="0" smtClean="0"/>
              <a:t>ماتریس ویژگی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3" y="1453977"/>
            <a:ext cx="1264193" cy="1226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06" y="2850916"/>
            <a:ext cx="3473241" cy="33673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750718" y="3231817"/>
            <a:ext cx="1142702" cy="1142702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967016" y="1453977"/>
            <a:ext cx="1926404" cy="1777840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02824" y="2701599"/>
            <a:ext cx="2047896" cy="1672920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97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فیلترینگ </a:t>
            </a:r>
            <a:r>
              <a:rPr lang="fa-IR" sz="1999" dirty="0">
                <a:cs typeface="B Mitra" panose="00000400000000000000" pitchFamily="2" charset="-78"/>
              </a:rPr>
              <a:t>: </a:t>
            </a:r>
            <a:r>
              <a:rPr lang="fa-IR" sz="1799" dirty="0">
                <a:cs typeface="B Mitra" panose="00000400000000000000" pitchFamily="2" charset="-78"/>
              </a:rPr>
              <a:t>یک سری رابطه ریاضی پشت قضیه هست...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2585263" y="1614671"/>
            <a:ext cx="1844270" cy="169940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286890" y="2891343"/>
            <a:ext cx="1999941" cy="156543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1286890" y="1598197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86828" y="3314076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8"/>
            <a:ext cx="1742652" cy="627573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5462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54193" y="1936669"/>
            <a:ext cx="1059967" cy="17253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62425" y="1487818"/>
            <a:ext cx="1136146" cy="184199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46662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732681" y="1498210"/>
            <a:ext cx="1797401" cy="11646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89385" y="1936669"/>
            <a:ext cx="2288629" cy="13705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459" y="1797700"/>
            <a:ext cx="2307523" cy="223800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7971894" y="1787444"/>
            <a:ext cx="783459" cy="7686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29" name="Right Arrow 28"/>
          <p:cNvSpPr/>
          <p:nvPr/>
        </p:nvSpPr>
        <p:spPr>
          <a:xfrm rot="1107197">
            <a:off x="5280864" y="1815627"/>
            <a:ext cx="2351394" cy="53391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141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mtClean="0"/>
              <a:t>فیلترینگ </a:t>
            </a:r>
            <a:r>
              <a:rPr lang="fa-IR" sz="1799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51494" y="1592799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90666" y="3329812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862846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92260" y="1936669"/>
            <a:ext cx="621900" cy="17053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</p:cNvCxnSpPr>
          <p:nvPr/>
        </p:nvCxnSpPr>
        <p:spPr>
          <a:xfrm flipV="1">
            <a:off x="3690665" y="1487818"/>
            <a:ext cx="707906" cy="201597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675320" y="1498212"/>
            <a:ext cx="1854761" cy="9458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706951" y="1908515"/>
            <a:ext cx="2288629" cy="13705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830" y="1754700"/>
            <a:ext cx="2353081" cy="228218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8783515" y="1729369"/>
            <a:ext cx="783459" cy="7686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167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085297" y="1572890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059567" y="3328773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862846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461161" y="1908515"/>
            <a:ext cx="252627" cy="173247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</p:cNvCxnSpPr>
          <p:nvPr/>
        </p:nvCxnSpPr>
        <p:spPr>
          <a:xfrm flipV="1">
            <a:off x="4059566" y="1939908"/>
            <a:ext cx="269748" cy="156284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539792" y="1454092"/>
            <a:ext cx="1086397" cy="8187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480819" y="1958368"/>
            <a:ext cx="1578747" cy="3159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957822" y="1706949"/>
            <a:ext cx="2354617" cy="2285404"/>
            <a:chOff x="7821402" y="1303940"/>
            <a:chExt cx="2355230" cy="22859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1402" y="1330648"/>
              <a:ext cx="2329472" cy="225929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9392969" y="1303940"/>
              <a:ext cx="783663" cy="768827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0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81513" y="1988054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86674" y="3721210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862846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>
            <a:stCxn id="13" idx="3"/>
          </p:cNvCxnSpPr>
          <p:nvPr/>
        </p:nvCxnSpPr>
        <p:spPr>
          <a:xfrm flipV="1">
            <a:off x="3654039" y="1939908"/>
            <a:ext cx="1040879" cy="195527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  <a:endCxn id="15" idx="1"/>
          </p:cNvCxnSpPr>
          <p:nvPr/>
        </p:nvCxnSpPr>
        <p:spPr>
          <a:xfrm flipV="1">
            <a:off x="3286674" y="1713863"/>
            <a:ext cx="1042640" cy="21813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759855" y="1454092"/>
            <a:ext cx="1866335" cy="50427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759855" y="1958369"/>
            <a:ext cx="2299712" cy="46956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938459" y="1706948"/>
            <a:ext cx="2373981" cy="2262289"/>
            <a:chOff x="7806038" y="1310584"/>
            <a:chExt cx="2374599" cy="226287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7467" y="1310584"/>
              <a:ext cx="2333170" cy="226287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7806038" y="2062526"/>
              <a:ext cx="783663" cy="768827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8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60529" y="1972847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74365" y="3672746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742652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>
            <a:stCxn id="13" idx="3"/>
          </p:cNvCxnSpPr>
          <p:nvPr/>
        </p:nvCxnSpPr>
        <p:spPr>
          <a:xfrm flipV="1">
            <a:off x="4041730" y="1956808"/>
            <a:ext cx="672058" cy="18899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  <a:endCxn id="15" idx="1"/>
          </p:cNvCxnSpPr>
          <p:nvPr/>
        </p:nvCxnSpPr>
        <p:spPr>
          <a:xfrm flipV="1">
            <a:off x="3674365" y="1713863"/>
            <a:ext cx="654949" cy="213285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656734" y="1454093"/>
            <a:ext cx="1969455" cy="51175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105461" y="1958369"/>
            <a:ext cx="1954105" cy="46160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938458" y="1666346"/>
            <a:ext cx="2347069" cy="2276358"/>
            <a:chOff x="7832957" y="1341020"/>
            <a:chExt cx="2347680" cy="22769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2957" y="1341020"/>
              <a:ext cx="2347680" cy="22769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8611281" y="2094840"/>
              <a:ext cx="783663" cy="768827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074081" y="1972604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062167" y="3683548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862846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>
            <a:stCxn id="13" idx="3"/>
            <a:endCxn id="15" idx="3"/>
          </p:cNvCxnSpPr>
          <p:nvPr/>
        </p:nvCxnSpPr>
        <p:spPr>
          <a:xfrm flipV="1">
            <a:off x="4429532" y="1713863"/>
            <a:ext cx="284256" cy="214366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  <a:endCxn id="15" idx="1"/>
          </p:cNvCxnSpPr>
          <p:nvPr/>
        </p:nvCxnSpPr>
        <p:spPr>
          <a:xfrm flipV="1">
            <a:off x="4062167" y="1713863"/>
            <a:ext cx="267147" cy="214366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209224" y="1454094"/>
            <a:ext cx="1416965" cy="44699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00228" y="1958370"/>
            <a:ext cx="1559339" cy="44963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882740" y="1622235"/>
            <a:ext cx="2373382" cy="2301878"/>
            <a:chOff x="7818437" y="1287462"/>
            <a:chExt cx="2374000" cy="230247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8437" y="1287462"/>
              <a:ext cx="2374000" cy="230247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9396974" y="2073433"/>
              <a:ext cx="783663" cy="768827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8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46656" y="2380298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86830" y="4092343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862846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>
            <a:stCxn id="13" idx="3"/>
            <a:endCxn id="15" idx="3"/>
          </p:cNvCxnSpPr>
          <p:nvPr/>
        </p:nvCxnSpPr>
        <p:spPr>
          <a:xfrm flipV="1">
            <a:off x="3654195" y="1713863"/>
            <a:ext cx="1059593" cy="25524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  <a:endCxn id="15" idx="1"/>
          </p:cNvCxnSpPr>
          <p:nvPr/>
        </p:nvCxnSpPr>
        <p:spPr>
          <a:xfrm flipV="1">
            <a:off x="3286830" y="1713863"/>
            <a:ext cx="1042484" cy="25524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>
            <a:stCxn id="12" idx="0"/>
          </p:cNvCxnSpPr>
          <p:nvPr/>
        </p:nvCxnSpPr>
        <p:spPr>
          <a:xfrm flipV="1">
            <a:off x="1469551" y="1426392"/>
            <a:ext cx="2156638" cy="95390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92446" y="1958370"/>
            <a:ext cx="2367120" cy="91816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913192" y="1622235"/>
            <a:ext cx="2342930" cy="2272344"/>
            <a:chOff x="7915254" y="1621764"/>
            <a:chExt cx="2343540" cy="227293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5254" y="1621764"/>
              <a:ext cx="2343540" cy="2272935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7943511" y="3125873"/>
              <a:ext cx="783663" cy="768827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12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286830" y="3314076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80486" y="2367222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74498" y="4047633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014" y="1393099"/>
            <a:ext cx="1862846" cy="627700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29314" y="1487818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6" name="Straight Connector 15"/>
          <p:cNvCxnSpPr>
            <a:stCxn id="13" idx="3"/>
            <a:endCxn id="15" idx="3"/>
          </p:cNvCxnSpPr>
          <p:nvPr/>
        </p:nvCxnSpPr>
        <p:spPr>
          <a:xfrm flipV="1">
            <a:off x="4041863" y="1713863"/>
            <a:ext cx="671925" cy="250774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  <a:endCxn id="15" idx="1"/>
          </p:cNvCxnSpPr>
          <p:nvPr/>
        </p:nvCxnSpPr>
        <p:spPr>
          <a:xfrm flipV="1">
            <a:off x="3674498" y="1713863"/>
            <a:ext cx="654816" cy="250774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3674365" y="1487818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725916" y="1478694"/>
            <a:ext cx="1948449" cy="86077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126276" y="1958372"/>
            <a:ext cx="1933290" cy="8486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913193" y="1624231"/>
            <a:ext cx="2339412" cy="2270347"/>
            <a:chOff x="7818437" y="1305937"/>
            <a:chExt cx="2340021" cy="227093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8437" y="1305937"/>
              <a:ext cx="2340021" cy="226952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8600582" y="2808048"/>
              <a:ext cx="783663" cy="768827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1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59</a:t>
            </a:fld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83" y="2912408"/>
            <a:ext cx="3457307" cy="335192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62" y="1466081"/>
            <a:ext cx="1347101" cy="130651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392" y="2916702"/>
            <a:ext cx="3473241" cy="3367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232909" y="1443365"/>
                <a:ext cx="5095453" cy="1464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99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99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399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33" y="1442847"/>
                <a:ext cx="4752134" cy="955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 bwMode="auto">
          <a:xfrm>
            <a:off x="10750948" y="1704231"/>
            <a:ext cx="379635" cy="44132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9062986" y="2138038"/>
            <a:ext cx="2067597" cy="19213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8684952" y="1819366"/>
            <a:ext cx="2058640" cy="18693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 bwMode="auto">
          <a:xfrm>
            <a:off x="8313661" y="3314076"/>
            <a:ext cx="1130225" cy="110975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089905" y="3314076"/>
            <a:ext cx="4973081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187455" y="4456778"/>
            <a:ext cx="4973081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599" y="1581723"/>
            <a:ext cx="1264193" cy="122610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 bwMode="auto">
          <a:xfrm>
            <a:off x="3290758" y="3281129"/>
            <a:ext cx="1142702" cy="1142702"/>
          </a:xfrm>
          <a:prstGeom prst="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2539792" y="1581723"/>
            <a:ext cx="1893670" cy="1699405"/>
          </a:xfrm>
          <a:prstGeom prst="line">
            <a:avLst/>
          </a:prstGeom>
          <a:ln w="6350">
            <a:solidFill>
              <a:schemeClr val="accent5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1275599" y="2807829"/>
            <a:ext cx="2015161" cy="1616003"/>
          </a:xfrm>
          <a:prstGeom prst="line">
            <a:avLst/>
          </a:prstGeom>
          <a:ln w="6350">
            <a:solidFill>
              <a:schemeClr val="accent5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مفاهیم اولیه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412" y="6094741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M.A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Keyvanrad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Deep Learning (Lecture2-A Review of Artificial Neural Networks)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4" y="1950338"/>
            <a:ext cx="4543425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82" y="1532394"/>
            <a:ext cx="4076700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8" y="5064787"/>
            <a:ext cx="1702907" cy="529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225" y="4662057"/>
            <a:ext cx="2971800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812" y="5287208"/>
            <a:ext cx="225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60</a:t>
            </a:fld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024" y="1752186"/>
            <a:ext cx="2361585" cy="229043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55" y="1576856"/>
            <a:ext cx="1264193" cy="122610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560" y="2926431"/>
            <a:ext cx="3473241" cy="336737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 bwMode="auto">
          <a:xfrm>
            <a:off x="4083566" y="4042622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2547148" y="1645684"/>
            <a:ext cx="2649947" cy="2396939"/>
          </a:xfrm>
          <a:prstGeom prst="line">
            <a:avLst/>
          </a:prstGeom>
          <a:ln w="6350"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1282955" y="2840297"/>
            <a:ext cx="2795334" cy="2345027"/>
          </a:xfrm>
          <a:prstGeom prst="line">
            <a:avLst/>
          </a:prstGeom>
          <a:ln w="6350"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 bwMode="auto">
          <a:xfrm>
            <a:off x="1294246" y="1593329"/>
            <a:ext cx="445790" cy="440607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084561" y="4061467"/>
            <a:ext cx="367365" cy="347953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32873" y="1415517"/>
            <a:ext cx="1742652" cy="627573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4424590" y="1497547"/>
            <a:ext cx="384474" cy="452090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462172" y="1949637"/>
            <a:ext cx="346302" cy="245741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095371" y="1497548"/>
            <a:ext cx="329219" cy="263614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 bwMode="auto">
          <a:xfrm>
            <a:off x="3658830" y="1497547"/>
            <a:ext cx="377141" cy="452090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80" name="Straight Connector 79"/>
          <p:cNvCxnSpPr>
            <a:stCxn id="73" idx="0"/>
          </p:cNvCxnSpPr>
          <p:nvPr/>
        </p:nvCxnSpPr>
        <p:spPr>
          <a:xfrm flipV="1">
            <a:off x="1517142" y="1492679"/>
            <a:ext cx="2518829" cy="10065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695661" y="1932289"/>
            <a:ext cx="2015826" cy="1015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 bwMode="auto">
          <a:xfrm>
            <a:off x="7908914" y="1767993"/>
            <a:ext cx="783459" cy="7686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2819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61</a:t>
            </a:fld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55" y="1576856"/>
            <a:ext cx="1264193" cy="122610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60" y="2926431"/>
            <a:ext cx="3473241" cy="336737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 bwMode="auto">
          <a:xfrm>
            <a:off x="4083566" y="4042622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14" y="1743733"/>
            <a:ext cx="2353534" cy="22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فیلترینگ </a:t>
            </a:r>
            <a:r>
              <a:rPr lang="fa-IR" sz="1799" dirty="0">
                <a:cs typeface="B Mitra" panose="00000400000000000000" pitchFamily="2" charset="-78"/>
              </a:rPr>
              <a:t>: یک سری رابطه ریاضی پشت قضیه هست...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62</a:t>
            </a:fld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55" y="1576856"/>
            <a:ext cx="1264193" cy="122610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60" y="2926431"/>
            <a:ext cx="3473241" cy="336737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 bwMode="auto">
          <a:xfrm>
            <a:off x="4083566" y="4042622"/>
            <a:ext cx="1142702" cy="1142702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300" y="3000600"/>
            <a:ext cx="3396740" cy="3293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87681" y="1668413"/>
                <a:ext cx="5343854" cy="701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99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99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=.</m:t>
                      </m:r>
                      <m:r>
                        <a:rPr lang="en-US" sz="2399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sz="2399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345" y="1667954"/>
                <a:ext cx="5345246" cy="701410"/>
              </a:xfrm>
              <a:prstGeom prst="rect">
                <a:avLst/>
              </a:prstGeom>
              <a:blipFill rotWithShape="0">
                <a:blip r:embed="rId5"/>
                <a:stretch>
                  <a:fillRect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 bwMode="auto">
          <a:xfrm>
            <a:off x="11029457" y="1550421"/>
            <a:ext cx="575108" cy="44132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589106" y="1923289"/>
            <a:ext cx="2015459" cy="284691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1"/>
          </p:cNvCxnSpPr>
          <p:nvPr/>
        </p:nvCxnSpPr>
        <p:spPr>
          <a:xfrm flipH="1">
            <a:off x="9211968" y="1771084"/>
            <a:ext cx="1817489" cy="269503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auto">
          <a:xfrm>
            <a:off x="8831067" y="4101056"/>
            <a:ext cx="1130225" cy="1050048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noFill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9059608" y="4389303"/>
            <a:ext cx="952571" cy="627573"/>
          </a:xfrm>
          <a:prstGeom prst="rect">
            <a:avLst/>
          </a:prstGeom>
          <a:noFill/>
        </p:spPr>
        <p:txBody>
          <a:bodyPr wrap="squar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1999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sz="2399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458" y="1494591"/>
            <a:ext cx="1262952" cy="1224903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17" idx="2"/>
          </p:cNvCxnSpPr>
          <p:nvPr/>
        </p:nvCxnSpPr>
        <p:spPr>
          <a:xfrm flipH="1">
            <a:off x="4460894" y="5151104"/>
            <a:ext cx="4935286" cy="4287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0"/>
            <a:endCxn id="67" idx="0"/>
          </p:cNvCxnSpPr>
          <p:nvPr/>
        </p:nvCxnSpPr>
        <p:spPr>
          <a:xfrm flipH="1" flipV="1">
            <a:off x="4654917" y="4042623"/>
            <a:ext cx="4741263" cy="5843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514069" y="1571506"/>
            <a:ext cx="2727504" cy="247111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282956" y="2802961"/>
            <a:ext cx="2785267" cy="240832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کانولوشن</a:t>
            </a:r>
            <a:r>
              <a:rPr lang="fa-IR" sz="1799" dirty="0">
                <a:cs typeface="B Mitra" panose="00000400000000000000" pitchFamily="2" charset="-78"/>
              </a:rPr>
              <a:t>: درواقع همه حالات ممکن تطبیق داشتن را بررسی می‌کند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289754" y="1571506"/>
            <a:ext cx="9911848" cy="4708802"/>
            <a:chOff x="-560046" y="1135062"/>
            <a:chExt cx="11206073" cy="536302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0046" y="1135062"/>
              <a:ext cx="1421576" cy="137874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236" y="2656915"/>
              <a:ext cx="3961935" cy="3841172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>
              <a:off x="5608637" y="4564062"/>
              <a:ext cx="829287" cy="3809"/>
            </a:xfrm>
            <a:prstGeom prst="straightConnector1">
              <a:avLst/>
            </a:prstGeom>
            <a:ln w="76200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6697873" y="2656915"/>
              <a:ext cx="3948154" cy="3841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کانولوشن</a:t>
            </a:r>
            <a:r>
              <a:rPr lang="fa-IR" sz="1799" dirty="0">
                <a:cs typeface="B Mitra" panose="00000400000000000000" pitchFamily="2" charset="-78"/>
              </a:rPr>
              <a:t>: درواقع همه حالات ممکن تطبیق داشتن را بررسی می‌کند</a:t>
            </a:r>
            <a:endParaRPr lang="en-US" sz="179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80" y="3431492"/>
            <a:ext cx="1264193" cy="12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8" y="2156640"/>
            <a:ext cx="3961447" cy="38406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69895" y="3788114"/>
            <a:ext cx="487125" cy="512862"/>
            <a:chOff x="4740385" y="3954462"/>
            <a:chExt cx="487252" cy="512996"/>
          </a:xfrm>
        </p:grpSpPr>
        <p:sp>
          <p:nvSpPr>
            <p:cNvPr id="14" name="Oval 1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" name="Straight Connector 14"/>
            <p:cNvCxnSpPr>
              <a:stCxn id="14" idx="1"/>
              <a:endCxn id="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7"/>
              <a:endCxn id="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flipH="1">
            <a:off x="6721048" y="3318228"/>
            <a:ext cx="542640" cy="1513867"/>
          </a:xfrm>
          <a:prstGeom prst="rect">
            <a:avLst/>
          </a:prstGeom>
          <a:noFill/>
        </p:spPr>
        <p:txBody>
          <a:bodyPr wrap="squar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797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747146" y="2156639"/>
            <a:ext cx="3947667" cy="38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199" dirty="0"/>
              <a:t>لایه کانولوشن</a:t>
            </a:r>
            <a:endParaRPr 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23882" y="505963"/>
            <a:ext cx="8379817" cy="5965626"/>
            <a:chOff x="1951037" y="735928"/>
            <a:chExt cx="8382000" cy="596718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289" y="1058862"/>
              <a:ext cx="1264522" cy="122642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418474" y="4792662"/>
              <a:ext cx="1914563" cy="19104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2339" y="4829922"/>
              <a:ext cx="1905000" cy="1846934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 bwMode="auto">
            <a:xfrm>
              <a:off x="3237687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3" name="Straight Connector 22"/>
            <p:cNvCxnSpPr>
              <a:stCxn id="22" idx="1"/>
              <a:endCxn id="22" idx="5"/>
            </p:cNvCxnSpPr>
            <p:nvPr/>
          </p:nvCxnSpPr>
          <p:spPr>
            <a:xfrm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2" idx="7"/>
              <a:endCxn id="22" idx="3"/>
            </p:cNvCxnSpPr>
            <p:nvPr/>
          </p:nvCxnSpPr>
          <p:spPr>
            <a:xfrm flipH="1"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086918" y="3192462"/>
              <a:ext cx="960119" cy="1126462"/>
            </a:xfrm>
            <a:prstGeom prst="rect">
              <a:avLst/>
            </a:prstGeom>
            <a:noFill/>
          </p:spPr>
          <p:txBody>
            <a:bodyPr wrap="squar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5998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8418475" y="754062"/>
              <a:ext cx="1909405" cy="185766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2437" y="5166437"/>
              <a:ext cx="1264522" cy="12264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2437" y="3116262"/>
              <a:ext cx="1264522" cy="12264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8418474" y="2735262"/>
              <a:ext cx="1909406" cy="190529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086918" y="1135062"/>
              <a:ext cx="960119" cy="1126462"/>
            </a:xfrm>
            <a:prstGeom prst="rect">
              <a:avLst/>
            </a:prstGeom>
            <a:noFill/>
          </p:spPr>
          <p:txBody>
            <a:bodyPr wrap="squar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5998" dirty="0">
                  <a:solidFill>
                    <a:srgbClr val="002060"/>
                  </a:solidFill>
                </a:rPr>
                <a:t>=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86918" y="5190200"/>
              <a:ext cx="960119" cy="1126462"/>
            </a:xfrm>
            <a:prstGeom prst="rect">
              <a:avLst/>
            </a:prstGeom>
            <a:noFill/>
          </p:spPr>
          <p:txBody>
            <a:bodyPr wrap="squar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5998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1037" y="2793328"/>
              <a:ext cx="1905000" cy="184693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4560" y="735928"/>
              <a:ext cx="1905000" cy="1846934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436266" y="1441795"/>
              <a:ext cx="487252" cy="512996"/>
              <a:chOff x="4740385" y="3954462"/>
              <a:chExt cx="487252" cy="512996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6" name="Straight Connector 35"/>
              <p:cNvCxnSpPr>
                <a:stCxn id="35" idx="1"/>
                <a:endCxn id="3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5" idx="7"/>
                <a:endCxn id="3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4435585" y="3497262"/>
              <a:ext cx="487252" cy="512996"/>
              <a:chOff x="4740385" y="3954462"/>
              <a:chExt cx="487252" cy="512996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1"/>
                <a:endCxn id="3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7"/>
                <a:endCxn id="3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4435585" y="5498866"/>
              <a:ext cx="487252" cy="512996"/>
              <a:chOff x="4740385" y="3954462"/>
              <a:chExt cx="487252" cy="512996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4" name="Straight Connector 43"/>
              <p:cNvCxnSpPr>
                <a:stCxn id="43" idx="1"/>
                <a:endCxn id="4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7"/>
                <a:endCxn id="4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 bwMode="auto">
            <a:xfrm>
              <a:off x="5513289" y="1058862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532437" y="31090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32437" y="51664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48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لایه کانولوشن</a:t>
            </a:r>
            <a:r>
              <a:rPr lang="fa-IR" sz="1799" dirty="0">
                <a:cs typeface="B Mitra" panose="00000400000000000000" pitchFamily="2" charset="-78"/>
              </a:rPr>
              <a:t>: درواقع هر عکس به مجموعه‌ای از عکس‌های فیلتر‌شده تبدیل می‌کند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33722" y="1746528"/>
            <a:ext cx="8553642" cy="4412213"/>
            <a:chOff x="2302403" y="2433170"/>
            <a:chExt cx="6922772" cy="357096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8123237" y="4757610"/>
              <a:ext cx="1101938" cy="109956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540" y="2608600"/>
              <a:ext cx="727803" cy="7058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8123237" y="2433170"/>
              <a:ext cx="1098969" cy="106919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1561" y="4972739"/>
              <a:ext cx="727803" cy="70587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1561" y="3792748"/>
              <a:ext cx="727803" cy="70587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8123237" y="3573462"/>
              <a:ext cx="1098970" cy="109660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2403" y="3606882"/>
              <a:ext cx="1096434" cy="1063014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4840261" y="4012035"/>
              <a:ext cx="280441" cy="295258"/>
              <a:chOff x="4740385" y="3954462"/>
              <a:chExt cx="487252" cy="512996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8" name="Straight Connector 57"/>
              <p:cNvCxnSpPr>
                <a:stCxn id="57" idx="1"/>
                <a:endCxn id="5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7" idx="7"/>
                <a:endCxn id="5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/>
            <p:cNvSpPr/>
            <p:nvPr/>
          </p:nvSpPr>
          <p:spPr bwMode="auto">
            <a:xfrm>
              <a:off x="5460540" y="2608600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471561" y="3788590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471561" y="4972739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553265" y="2433170"/>
              <a:ext cx="2133600" cy="357096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551237" y="4106862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6904037" y="4145855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65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لایه کانولوشن</a:t>
            </a:r>
            <a:r>
              <a:rPr lang="fa-IR" sz="1799" dirty="0">
                <a:cs typeface="B Mitra" panose="00000400000000000000" pitchFamily="2" charset="-78"/>
              </a:rPr>
              <a:t>: درواقع هر عکس به مجموعه‌ای از عکس‌های فیلتر‌شده تبدیل می‌کند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67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520875" y="1766094"/>
            <a:ext cx="6715729" cy="4375879"/>
            <a:chOff x="2994061" y="2433170"/>
            <a:chExt cx="5480418" cy="35709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372541" y="4757610"/>
              <a:ext cx="1101938" cy="109956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374025" y="2433170"/>
              <a:ext cx="1098969" cy="106919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7374025" y="3581682"/>
              <a:ext cx="1098970" cy="10966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4061" y="3606882"/>
              <a:ext cx="1096434" cy="1063014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5187975" y="3720044"/>
              <a:ext cx="801662" cy="84401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/>
            <p:cNvSpPr/>
            <p:nvPr/>
          </p:nvSpPr>
          <p:spPr bwMode="auto">
            <a:xfrm>
              <a:off x="4553265" y="2433170"/>
              <a:ext cx="2133600" cy="3570963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13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95200"/>
            <a:ext cx="6146733" cy="35440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1149" y="5539263"/>
            <a:ext cx="3277608" cy="261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http://ufldl.stanford.edu/tutorial/supervised/Pooling/</a:t>
            </a:r>
          </a:p>
        </p:txBody>
      </p:sp>
      <p:sp>
        <p:nvSpPr>
          <p:cNvPr id="10" name="Content Placeholder 14"/>
          <p:cNvSpPr txBox="1">
            <a:spLocks/>
          </p:cNvSpPr>
          <p:nvPr/>
        </p:nvSpPr>
        <p:spPr>
          <a:xfrm>
            <a:off x="837981" y="2687975"/>
            <a:ext cx="10838359" cy="3568397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B Mitra" panose="00000400000000000000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96" indent="-514196">
              <a:buFont typeface="+mj-lt"/>
              <a:buAutoNum type="arabicPeriod"/>
            </a:pPr>
            <a:r>
              <a:rPr lang="fa-IR" sz="2799" dirty="0"/>
              <a:t>انتخاب اندازه پنجره </a:t>
            </a:r>
          </a:p>
          <a:p>
            <a:pPr marL="514196" indent="-514196">
              <a:buFont typeface="+mj-lt"/>
              <a:buAutoNum type="arabicPeriod"/>
            </a:pPr>
            <a:r>
              <a:rPr lang="fa-IR" sz="2799" dirty="0"/>
              <a:t>انتخاب گام حرکت</a:t>
            </a:r>
            <a:r>
              <a:rPr lang="fa-IR" sz="2399" dirty="0"/>
              <a:t> </a:t>
            </a:r>
          </a:p>
          <a:p>
            <a:pPr marL="514196" indent="-514196">
              <a:buFont typeface="+mj-lt"/>
              <a:buAutoNum type="arabicPeriod"/>
            </a:pPr>
            <a:r>
              <a:rPr lang="fa-IR" sz="2799" dirty="0"/>
              <a:t>حرکت دادن پنجره روی تصاویر فیلتر‌شده</a:t>
            </a:r>
          </a:p>
          <a:p>
            <a:pPr marL="514196" indent="-514196">
              <a:buFont typeface="+mj-lt"/>
              <a:buAutoNum type="arabicPeriod"/>
            </a:pPr>
            <a:r>
              <a:rPr lang="fa-IR" sz="2799" dirty="0"/>
              <a:t>در گام آخر؛ </a:t>
            </a:r>
            <a:r>
              <a:rPr lang="fa-IR" sz="2799" b="1" dirty="0"/>
              <a:t>بیشترین مقدار </a:t>
            </a:r>
            <a:r>
              <a:rPr lang="fa-IR" sz="2799" dirty="0"/>
              <a:t>هر پنجره را انتخاب می‌کنیم</a:t>
            </a:r>
          </a:p>
          <a:p>
            <a:pPr marL="514196" indent="-514196">
              <a:buFont typeface="+mj-lt"/>
              <a:buAutoNum type="arabicPeriod"/>
            </a:pPr>
            <a:endParaRPr lang="fa-IR" sz="2799" dirty="0"/>
          </a:p>
        </p:txBody>
      </p:sp>
    </p:spTree>
    <p:extLst>
      <p:ext uri="{BB962C8B-B14F-4D97-AF65-F5344CB8AC3E}">
        <p14:creationId xmlns:p14="http://schemas.microsoft.com/office/powerpoint/2010/main" val="40718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166" y="2986184"/>
            <a:ext cx="2531336" cy="2525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22" y="2379229"/>
            <a:ext cx="3915094" cy="38090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05622" y="2379230"/>
            <a:ext cx="1142702" cy="1066522"/>
            <a:chOff x="1036637" y="1897062"/>
            <a:chExt cx="1676400" cy="16764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41682" y="1545775"/>
            <a:ext cx="1643291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بیشترین مقدار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Maximum</a:t>
            </a:r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 flipV="1">
            <a:off x="2248324" y="1922149"/>
            <a:ext cx="3275747" cy="990342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02583" y="2063029"/>
            <a:ext cx="1263974" cy="925642"/>
          </a:xfrm>
          <a:prstGeom prst="straightConnector1">
            <a:avLst/>
          </a:prstGeom>
          <a:ln w="3810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مفاهیم اولیه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412" y="6094741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M.A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Keyvanrad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Deep Learning (Lecture2-A Review of Artificial Neural Networks)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4" y="1950338"/>
            <a:ext cx="4543425" cy="3695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986914"/>
            <a:ext cx="4141978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12" y="5083655"/>
            <a:ext cx="2844801" cy="8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4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594042" y="1545775"/>
            <a:ext cx="1643291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بیشترین مقدار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Maximum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105621" y="2026031"/>
            <a:ext cx="9674880" cy="4162206"/>
            <a:chOff x="1036637" y="1543772"/>
            <a:chExt cx="9677400" cy="416329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771" y="2505761"/>
              <a:ext cx="2552266" cy="254677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637" y="1897062"/>
              <a:ext cx="3916114" cy="3810000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 bwMode="auto">
            <a:xfrm>
              <a:off x="2124218" y="1924772"/>
              <a:ext cx="1142999" cy="1066800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5" name="Straight Arrow Connector 44"/>
            <p:cNvCxnSpPr>
              <a:stCxn id="48" idx="3"/>
            </p:cNvCxnSpPr>
            <p:nvPr/>
          </p:nvCxnSpPr>
          <p:spPr>
            <a:xfrm flipV="1">
              <a:off x="3267217" y="1543772"/>
              <a:ext cx="2438400" cy="9144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935134" y="1580779"/>
              <a:ext cx="1950103" cy="923395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8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91002" y="1545775"/>
            <a:ext cx="1643291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بیشترین مقدار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Maximum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05622" y="1922148"/>
            <a:ext cx="9661028" cy="4266089"/>
            <a:chOff x="1036637" y="1439862"/>
            <a:chExt cx="9663545" cy="42672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5582" y="2518029"/>
              <a:ext cx="2514600" cy="250919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637" y="1897062"/>
              <a:ext cx="3916114" cy="381000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3246437" y="1897062"/>
              <a:ext cx="1143000" cy="1066800"/>
              <a:chOff x="1036637" y="1897062"/>
              <a:chExt cx="1676400" cy="16764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762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19" name="Straight Arrow Connector 18"/>
            <p:cNvCxnSpPr>
              <a:stCxn id="22" idx="3"/>
            </p:cNvCxnSpPr>
            <p:nvPr/>
          </p:nvCxnSpPr>
          <p:spPr>
            <a:xfrm flipV="1">
              <a:off x="4389437" y="1516062"/>
              <a:ext cx="1447800" cy="9144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167283" y="1439862"/>
              <a:ext cx="2479954" cy="106431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72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594044" y="1545775"/>
            <a:ext cx="1643291" cy="926166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a-IR" sz="1999" dirty="0">
                <a:solidFill>
                  <a:srgbClr val="002060"/>
                </a:solidFill>
                <a:cs typeface="B Titr" panose="00000700000000000000" pitchFamily="2" charset="-78"/>
              </a:rPr>
              <a:t>بیشترین مقدار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99" dirty="0">
                <a:solidFill>
                  <a:srgbClr val="002060"/>
                </a:solidFill>
                <a:cs typeface="B Titr" panose="00000700000000000000" pitchFamily="2" charset="-78"/>
              </a:rPr>
              <a:t>Maximum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96773" y="2034425"/>
            <a:ext cx="9683729" cy="4174491"/>
            <a:chOff x="1022782" y="1531484"/>
            <a:chExt cx="9686251" cy="417557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9437" y="2505761"/>
              <a:ext cx="2509596" cy="2504199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637" y="1897062"/>
              <a:ext cx="3916114" cy="3810000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 bwMode="auto">
            <a:xfrm>
              <a:off x="1022782" y="2979284"/>
              <a:ext cx="1143000" cy="1066800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6" name="Straight Arrow Connector 55"/>
            <p:cNvCxnSpPr>
              <a:stCxn id="59" idx="3"/>
            </p:cNvCxnSpPr>
            <p:nvPr/>
          </p:nvCxnSpPr>
          <p:spPr>
            <a:xfrm flipV="1">
              <a:off x="2165782" y="1531484"/>
              <a:ext cx="3429000" cy="19812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935134" y="1580779"/>
              <a:ext cx="1246908" cy="168788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54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73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197301" y="2506902"/>
            <a:ext cx="2513945" cy="2508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036367" y="1897461"/>
            <a:ext cx="3915094" cy="38090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26241" y="2963983"/>
            <a:ext cx="1893615" cy="627573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5400000">
            <a:off x="6445158" y="2354542"/>
            <a:ext cx="228540" cy="281866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8256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000837" y="579315"/>
            <a:ext cx="1750502" cy="1746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04784" y="4561641"/>
            <a:ext cx="1914064" cy="19099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04784" y="524093"/>
            <a:ext cx="1908908" cy="18571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04783" y="2504777"/>
            <a:ext cx="1908909" cy="19048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988822" y="4643247"/>
            <a:ext cx="1750502" cy="17467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7000314" y="2583548"/>
            <a:ext cx="1751025" cy="1747259"/>
          </a:xfrm>
          <a:prstGeom prst="rect">
            <a:avLst/>
          </a:prstGeom>
        </p:spPr>
      </p:pic>
      <p:sp>
        <p:nvSpPr>
          <p:cNvPr id="29" name="Isosceles Triangle 28"/>
          <p:cNvSpPr/>
          <p:nvPr/>
        </p:nvSpPr>
        <p:spPr bwMode="auto">
          <a:xfrm rot="5400000">
            <a:off x="4713791" y="43351"/>
            <a:ext cx="228540" cy="281866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Isosceles Triangle 29"/>
          <p:cNvSpPr/>
          <p:nvPr/>
        </p:nvSpPr>
        <p:spPr bwMode="auto">
          <a:xfrm rot="5400000">
            <a:off x="4713791" y="2047696"/>
            <a:ext cx="228540" cy="281866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 rot="5400000">
            <a:off x="4713791" y="4104560"/>
            <a:ext cx="228540" cy="281866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071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ادغام (پولینگ؛ </a:t>
            </a:r>
            <a:r>
              <a:rPr lang="en-US" dirty="0" smtClean="0"/>
              <a:t>Pooling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85697" y="1535210"/>
            <a:ext cx="5633178" cy="4712659"/>
            <a:chOff x="3322637" y="2278062"/>
            <a:chExt cx="4770737" cy="399115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398083" y="2539528"/>
              <a:ext cx="695291" cy="69379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322637" y="4987515"/>
              <a:ext cx="1284459" cy="12816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322638" y="2278062"/>
              <a:ext cx="1280999" cy="124628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3322637" y="3607227"/>
              <a:ext cx="1281000" cy="127824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7390021" y="5266685"/>
              <a:ext cx="695291" cy="6937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7397732" y="3884495"/>
              <a:ext cx="695499" cy="694003"/>
            </a:xfrm>
            <a:prstGeom prst="rect">
              <a:avLst/>
            </a:prstGeom>
          </p:spPr>
        </p:pic>
        <p:sp>
          <p:nvSpPr>
            <p:cNvPr id="21" name="Isosceles Triangle 20"/>
            <p:cNvSpPr/>
            <p:nvPr/>
          </p:nvSpPr>
          <p:spPr bwMode="auto">
            <a:xfrm rot="5400000">
              <a:off x="5868301" y="3473295"/>
              <a:ext cx="339157" cy="1526205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935620" y="2292053"/>
              <a:ext cx="2125877" cy="3973477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1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هنجارسازی (نرمال‌سازی؛</a:t>
            </a:r>
            <a:r>
              <a:rPr lang="en-US" sz="3599" dirty="0"/>
              <a:t>Normalization</a:t>
            </a:r>
            <a:r>
              <a:rPr lang="fa-IR" sz="3599" dirty="0"/>
              <a:t>)</a:t>
            </a:r>
            <a:r>
              <a:rPr lang="en-US" sz="1799" dirty="0">
                <a:cs typeface="B Mitra" panose="00000400000000000000" pitchFamily="2" charset="-78"/>
              </a:rPr>
              <a:t> </a:t>
            </a:r>
            <a:r>
              <a:rPr lang="fa-IR" sz="1799" dirty="0">
                <a:cs typeface="B Mitra" panose="00000400000000000000" pitchFamily="2" charset="-78"/>
              </a:rPr>
              <a:t> : </a:t>
            </a:r>
            <a:r>
              <a:rPr lang="en-US" sz="1799" dirty="0"/>
              <a:t>Rectified Linear Units (</a:t>
            </a:r>
            <a:r>
              <a:rPr lang="en-US" sz="1799" dirty="0" err="1"/>
              <a:t>ReLUs</a:t>
            </a:r>
            <a:r>
              <a:rPr lang="en-US" sz="1799" dirty="0"/>
              <a:t>)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5" y="1425022"/>
            <a:ext cx="6489824" cy="47198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9084" y="6144893"/>
            <a:ext cx="7219102" cy="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https://en.wikipedia.org/wiki/File:Rectifier_and_softplus_functions.svg#/media/File:Rectifier_and_softplus_functions.svg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74" y="2299566"/>
            <a:ext cx="2775863" cy="21844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30336" y="5456179"/>
            <a:ext cx="3484414" cy="41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https://papers.nips.cc/paper/4824-imagenet-classification-with-deep-convolutional-neural-networks.pdf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30336" y="4410795"/>
            <a:ext cx="3293430" cy="163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fa-IR" sz="2399" b="1" dirty="0">
                <a:solidFill>
                  <a:srgbClr val="002060"/>
                </a:solidFill>
                <a:cs typeface="B Mitra" panose="00000400000000000000" pitchFamily="2" charset="-78"/>
              </a:rPr>
              <a:t>مقایسه تابع </a:t>
            </a:r>
            <a:r>
              <a:rPr lang="en-US" sz="2399" b="1" dirty="0" err="1">
                <a:solidFill>
                  <a:srgbClr val="002060"/>
                </a:solidFill>
                <a:cs typeface="B Mitra" panose="00000400000000000000" pitchFamily="2" charset="-78"/>
              </a:rPr>
              <a:t>Relue</a:t>
            </a:r>
            <a:r>
              <a:rPr lang="fa-IR" sz="2399" b="1" dirty="0">
                <a:solidFill>
                  <a:srgbClr val="002060"/>
                </a:solidFill>
                <a:cs typeface="B Mitra" panose="00000400000000000000" pitchFamily="2" charset="-78"/>
              </a:rPr>
              <a:t> با </a:t>
            </a:r>
            <a:r>
              <a:rPr lang="en-US" sz="2399" b="1" dirty="0" err="1">
                <a:solidFill>
                  <a:srgbClr val="002060"/>
                </a:solidFill>
                <a:cs typeface="B Mitra" panose="00000400000000000000" pitchFamily="2" charset="-78"/>
              </a:rPr>
              <a:t>tanh</a:t>
            </a:r>
            <a:endParaRPr lang="en-US" sz="2399" b="1" dirty="0">
              <a:solidFill>
                <a:srgbClr val="002060"/>
              </a:solidFill>
              <a:cs typeface="B Mitra" panose="00000400000000000000" pitchFamily="2" charset="-78"/>
            </a:endParaRPr>
          </a:p>
          <a:p>
            <a:pPr algn="ctr" rtl="1"/>
            <a:r>
              <a:rPr lang="fa-IR" sz="1400" dirty="0">
                <a:cs typeface="B Mitra" panose="00000400000000000000" pitchFamily="2" charset="-78"/>
              </a:rPr>
              <a:t>برای نمایش بهبود شش برابری همگرایی با </a:t>
            </a:r>
            <a:r>
              <a:rPr lang="en-US" sz="1400" dirty="0" err="1">
                <a:cs typeface="B Mitra" panose="00000400000000000000" pitchFamily="2" charset="-78"/>
              </a:rPr>
              <a:t>ReLU</a:t>
            </a:r>
            <a:r>
              <a:rPr lang="fa-IR" sz="1400" dirty="0">
                <a:cs typeface="B Mitra" panose="00000400000000000000" pitchFamily="2" charset="-78"/>
              </a:rPr>
              <a:t> (خط ساده) در برابر همگرایی با </a:t>
            </a:r>
            <a:r>
              <a:rPr lang="en-US" sz="1400" dirty="0" err="1">
                <a:cs typeface="B Mitra" panose="00000400000000000000" pitchFamily="2" charset="-78"/>
              </a:rPr>
              <a:t>Tanh</a:t>
            </a:r>
            <a:r>
              <a:rPr lang="fa-IR" sz="1400" dirty="0">
                <a:cs typeface="B Mitra" panose="00000400000000000000" pitchFamily="2" charset="-78"/>
              </a:rPr>
              <a:t> (خط چین)</a:t>
            </a:r>
            <a:br>
              <a:rPr lang="fa-IR" sz="1400" dirty="0">
                <a:cs typeface="B Mitra" panose="00000400000000000000" pitchFamily="2" charset="-78"/>
              </a:rPr>
            </a:br>
            <a:endParaRPr lang="en-US" sz="2399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23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هنجارسازی (نرمال‌سازی؛</a:t>
            </a:r>
            <a:r>
              <a:rPr lang="en-US" sz="3599" dirty="0"/>
              <a:t>Normalization</a:t>
            </a:r>
            <a:r>
              <a:rPr lang="fa-IR" sz="3599" dirty="0"/>
              <a:t>)</a:t>
            </a:r>
            <a:r>
              <a:rPr lang="en-US" sz="1799" dirty="0">
                <a:cs typeface="B Mitra" panose="00000400000000000000" pitchFamily="2" charset="-78"/>
              </a:rPr>
              <a:t> </a:t>
            </a:r>
            <a:r>
              <a:rPr lang="fa-IR" sz="1799" dirty="0">
                <a:cs typeface="B Mitra" panose="00000400000000000000" pitchFamily="2" charset="-78"/>
              </a:rPr>
              <a:t> : </a:t>
            </a:r>
            <a:r>
              <a:rPr lang="en-US" sz="1799" dirty="0"/>
              <a:t>Rectified Linear Units (</a:t>
            </a:r>
            <a:r>
              <a:rPr lang="en-US" sz="1799" dirty="0" err="1"/>
              <a:t>ReLUs</a:t>
            </a:r>
            <a:r>
              <a:rPr lang="en-US" sz="1799" dirty="0"/>
              <a:t>)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67" y="2513830"/>
            <a:ext cx="3915094" cy="3809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60" y="2513830"/>
            <a:ext cx="3869304" cy="380900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60186" y="1481939"/>
            <a:ext cx="7237115" cy="1641332"/>
            <a:chOff x="960437" y="1398302"/>
            <a:chExt cx="7239000" cy="1641760"/>
          </a:xfrm>
        </p:grpSpPr>
        <p:grpSp>
          <p:nvGrpSpPr>
            <p:cNvPr id="11" name="Group 10"/>
            <p:cNvGrpSpPr/>
            <p:nvPr/>
          </p:nvGrpSpPr>
          <p:grpSpPr>
            <a:xfrm>
              <a:off x="4465637" y="1398302"/>
              <a:ext cx="801662" cy="844018"/>
              <a:chOff x="5187975" y="3830884"/>
              <a:chExt cx="801662" cy="844018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187975" y="383088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7" name="Straight Connector 16"/>
              <p:cNvCxnSpPr>
                <a:stCxn id="16" idx="2"/>
              </p:cNvCxnSpPr>
              <p:nvPr/>
            </p:nvCxnSpPr>
            <p:spPr>
              <a:xfrm>
                <a:off x="5187975" y="425289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endCxn id="16" idx="7"/>
              </p:cNvCxnSpPr>
              <p:nvPr/>
            </p:nvCxnSpPr>
            <p:spPr>
              <a:xfrm flipV="1">
                <a:off x="5588806" y="395448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" name="Straight Connector 13"/>
            <p:cNvCxnSpPr>
              <a:stCxn id="12" idx="7"/>
              <a:endCxn id="16" idx="2"/>
            </p:cNvCxnSpPr>
            <p:nvPr/>
          </p:nvCxnSpPr>
          <p:spPr>
            <a:xfrm flipV="1">
              <a:off x="1545804" y="1820311"/>
              <a:ext cx="2919833" cy="63438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6"/>
              <a:endCxn id="13" idx="1"/>
            </p:cNvCxnSpPr>
            <p:nvPr/>
          </p:nvCxnSpPr>
          <p:spPr>
            <a:xfrm>
              <a:off x="5267299" y="1820311"/>
              <a:ext cx="2346771" cy="60938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0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هنجارسازی (نرمال‌سازی؛</a:t>
            </a:r>
            <a:r>
              <a:rPr lang="en-US" sz="3599" dirty="0"/>
              <a:t>Normalization</a:t>
            </a:r>
            <a:r>
              <a:rPr lang="fa-IR" sz="3599" dirty="0"/>
              <a:t>)</a:t>
            </a:r>
            <a:r>
              <a:rPr lang="en-US" sz="1799" dirty="0">
                <a:cs typeface="B Mitra" panose="00000400000000000000" pitchFamily="2" charset="-78"/>
              </a:rPr>
              <a:t> </a:t>
            </a:r>
            <a:r>
              <a:rPr lang="fa-IR" sz="1799" dirty="0">
                <a:cs typeface="B Mitra" panose="00000400000000000000" pitchFamily="2" charset="-78"/>
              </a:rPr>
              <a:t> : </a:t>
            </a:r>
            <a:r>
              <a:rPr lang="en-US" sz="1799" dirty="0"/>
              <a:t>Rectified Linear Units (</a:t>
            </a:r>
            <a:r>
              <a:rPr lang="en-US" sz="1799" dirty="0" err="1"/>
              <a:t>ReLUs</a:t>
            </a:r>
            <a:r>
              <a:rPr lang="en-US" sz="1799" dirty="0"/>
              <a:t>)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78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860" y="2513065"/>
            <a:ext cx="3870081" cy="38097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7" y="2513830"/>
            <a:ext cx="3915094" cy="380900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35002" y="1593852"/>
            <a:ext cx="7237115" cy="1529420"/>
            <a:chOff x="1002002" y="1510244"/>
            <a:chExt cx="7239000" cy="1529818"/>
          </a:xfrm>
        </p:grpSpPr>
        <p:grpSp>
          <p:nvGrpSpPr>
            <p:cNvPr id="22" name="Group 21"/>
            <p:cNvGrpSpPr/>
            <p:nvPr/>
          </p:nvGrpSpPr>
          <p:grpSpPr>
            <a:xfrm>
              <a:off x="4562619" y="1510244"/>
              <a:ext cx="801662" cy="844018"/>
              <a:chOff x="5284957" y="3942826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284957" y="3942826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284957" y="4364835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685788" y="4066430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/>
            <p:cNvSpPr/>
            <p:nvPr/>
          </p:nvSpPr>
          <p:spPr bwMode="auto">
            <a:xfrm>
              <a:off x="1002002" y="2354262"/>
              <a:ext cx="685800" cy="685800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55202" y="2329264"/>
              <a:ext cx="685800" cy="685800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5" name="Straight Connector 24"/>
            <p:cNvCxnSpPr>
              <a:stCxn id="23" idx="7"/>
              <a:endCxn id="27" idx="2"/>
            </p:cNvCxnSpPr>
            <p:nvPr/>
          </p:nvCxnSpPr>
          <p:spPr>
            <a:xfrm flipV="1">
              <a:off x="1587369" y="1932253"/>
              <a:ext cx="2975250" cy="522442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7" idx="6"/>
              <a:endCxn id="24" idx="1"/>
            </p:cNvCxnSpPr>
            <p:nvPr/>
          </p:nvCxnSpPr>
          <p:spPr>
            <a:xfrm>
              <a:off x="5364281" y="1932253"/>
              <a:ext cx="2291354" cy="49744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163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هنجارسازی (نرمال‌سازی؛</a:t>
            </a:r>
            <a:r>
              <a:rPr lang="en-US" sz="3599" dirty="0"/>
              <a:t>Normalization</a:t>
            </a:r>
            <a:r>
              <a:rPr lang="fa-IR" sz="3599" dirty="0"/>
              <a:t>)</a:t>
            </a:r>
            <a:r>
              <a:rPr lang="en-US" sz="1799" dirty="0">
                <a:cs typeface="B Mitra" panose="00000400000000000000" pitchFamily="2" charset="-78"/>
              </a:rPr>
              <a:t> </a:t>
            </a:r>
            <a:r>
              <a:rPr lang="fa-IR" sz="1799" dirty="0">
                <a:cs typeface="B Mitra" panose="00000400000000000000" pitchFamily="2" charset="-78"/>
              </a:rPr>
              <a:t> : </a:t>
            </a:r>
            <a:r>
              <a:rPr lang="en-US" sz="1799" dirty="0"/>
              <a:t>Rectified Linear Units (</a:t>
            </a:r>
            <a:r>
              <a:rPr lang="en-US" sz="1799" dirty="0" err="1"/>
              <a:t>ReLUs</a:t>
            </a:r>
            <a:r>
              <a:rPr lang="en-US" sz="1799" dirty="0"/>
              <a:t>)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79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925" y="2518375"/>
            <a:ext cx="3867123" cy="38068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67" y="2513829"/>
            <a:ext cx="3915094" cy="380900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51150" y="1481180"/>
            <a:ext cx="7223263" cy="1644803"/>
            <a:chOff x="932727" y="1397543"/>
            <a:chExt cx="7225145" cy="1645231"/>
          </a:xfrm>
        </p:grpSpPr>
        <p:grpSp>
          <p:nvGrpSpPr>
            <p:cNvPr id="31" name="Group 30"/>
            <p:cNvGrpSpPr/>
            <p:nvPr/>
          </p:nvGrpSpPr>
          <p:grpSpPr>
            <a:xfrm>
              <a:off x="3986845" y="1397543"/>
              <a:ext cx="801662" cy="844018"/>
              <a:chOff x="4709183" y="3830125"/>
              <a:chExt cx="801662" cy="844018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4709183" y="3830125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7" name="Straight Connector 36"/>
              <p:cNvCxnSpPr>
                <a:stCxn id="36" idx="2"/>
              </p:cNvCxnSpPr>
              <p:nvPr/>
            </p:nvCxnSpPr>
            <p:spPr>
              <a:xfrm>
                <a:off x="4709183" y="4252134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endCxn id="36" idx="7"/>
              </p:cNvCxnSpPr>
              <p:nvPr/>
            </p:nvCxnSpPr>
            <p:spPr>
              <a:xfrm flipV="1">
                <a:off x="5110014" y="3953729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/>
            <p:cNvSpPr/>
            <p:nvPr/>
          </p:nvSpPr>
          <p:spPr bwMode="auto">
            <a:xfrm>
              <a:off x="932727" y="2354262"/>
              <a:ext cx="685800" cy="685800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472072" y="2356974"/>
              <a:ext cx="685800" cy="685800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Connector 33"/>
            <p:cNvCxnSpPr>
              <a:stCxn id="32" idx="7"/>
              <a:endCxn id="36" idx="2"/>
            </p:cNvCxnSpPr>
            <p:nvPr/>
          </p:nvCxnSpPr>
          <p:spPr>
            <a:xfrm flipV="1">
              <a:off x="1518094" y="1819552"/>
              <a:ext cx="2468751" cy="635143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6" idx="6"/>
              <a:endCxn id="33" idx="1"/>
            </p:cNvCxnSpPr>
            <p:nvPr/>
          </p:nvCxnSpPr>
          <p:spPr>
            <a:xfrm>
              <a:off x="4788507" y="1819552"/>
              <a:ext cx="2783998" cy="637855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3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مفاهیم اولیه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412" y="6094741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M.A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Keyvanrad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Deep Learning (Lecture2-A Review of Artificial Neural Networks)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4" y="1950338"/>
            <a:ext cx="4543425" cy="3695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986914"/>
            <a:ext cx="4141978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12" y="5083655"/>
            <a:ext cx="2844801" cy="8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599" dirty="0"/>
              <a:t>هنجارسازی (نرمال‌سازی؛</a:t>
            </a:r>
            <a:r>
              <a:rPr lang="en-US" sz="3599" dirty="0"/>
              <a:t>Normalization</a:t>
            </a:r>
            <a:r>
              <a:rPr lang="fa-IR" sz="3599" dirty="0"/>
              <a:t>)</a:t>
            </a:r>
            <a:r>
              <a:rPr lang="en-US" sz="1799" dirty="0">
                <a:cs typeface="B Mitra" panose="00000400000000000000" pitchFamily="2" charset="-78"/>
              </a:rPr>
              <a:t> </a:t>
            </a:r>
            <a:r>
              <a:rPr lang="fa-IR" sz="1799" dirty="0">
                <a:cs typeface="B Mitra" panose="00000400000000000000" pitchFamily="2" charset="-78"/>
              </a:rPr>
              <a:t> : </a:t>
            </a:r>
            <a:r>
              <a:rPr lang="en-US" sz="1799" dirty="0"/>
              <a:t>Rectified Linear Units (</a:t>
            </a:r>
            <a:r>
              <a:rPr lang="en-US" sz="1799" dirty="0" err="1"/>
              <a:t>ReLUs</a:t>
            </a:r>
            <a:r>
              <a:rPr lang="en-US" sz="1799" dirty="0"/>
              <a:t>)</a:t>
            </a:r>
            <a:endParaRPr lang="en-US" sz="1799" dirty="0">
              <a:cs typeface="B Mitra" panose="00000400000000000000" pitchFamily="2" charset="-7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7981" y="1931247"/>
            <a:ext cx="10419282" cy="3809773"/>
            <a:chOff x="1036637" y="2429697"/>
            <a:chExt cx="10421996" cy="381076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9837" y="2429697"/>
              <a:ext cx="3868796" cy="380850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637" y="2430462"/>
              <a:ext cx="3916114" cy="38100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952751" y="3900892"/>
              <a:ext cx="2637086" cy="844018"/>
              <a:chOff x="3471076" y="1310092"/>
              <a:chExt cx="2637086" cy="84401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388788" y="1310092"/>
                <a:ext cx="801662" cy="844018"/>
                <a:chOff x="5111126" y="3742674"/>
                <a:chExt cx="801662" cy="844018"/>
              </a:xfrm>
            </p:grpSpPr>
            <p:sp>
              <p:nvSpPr>
                <p:cNvPr id="25" name="Oval 24"/>
                <p:cNvSpPr/>
                <p:nvPr/>
              </p:nvSpPr>
              <p:spPr bwMode="auto">
                <a:xfrm>
                  <a:off x="5111126" y="374267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6" name="Straight Connector 25"/>
                <p:cNvCxnSpPr>
                  <a:stCxn id="25" idx="2"/>
                </p:cNvCxnSpPr>
                <p:nvPr/>
              </p:nvCxnSpPr>
              <p:spPr>
                <a:xfrm>
                  <a:off x="5111126" y="416468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endCxn id="25" idx="7"/>
                </p:cNvCxnSpPr>
                <p:nvPr/>
              </p:nvCxnSpPr>
              <p:spPr>
                <a:xfrm flipV="1">
                  <a:off x="5511957" y="386627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/>
              <p:cNvCxnSpPr>
                <a:stCxn id="20" idx="3"/>
                <a:endCxn id="25" idx="2"/>
              </p:cNvCxnSpPr>
              <p:nvPr/>
            </p:nvCxnSpPr>
            <p:spPr>
              <a:xfrm flipV="1">
                <a:off x="3471076" y="1732101"/>
                <a:ext cx="917712" cy="12561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5" idx="6"/>
                <a:endCxn id="19" idx="1"/>
              </p:cNvCxnSpPr>
              <p:nvPr/>
            </p:nvCxnSpPr>
            <p:spPr>
              <a:xfrm>
                <a:off x="5190450" y="1732101"/>
                <a:ext cx="917712" cy="11050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762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599" dirty="0"/>
              <a:t>لایه </a:t>
            </a:r>
            <a:r>
              <a:rPr lang="en-US" sz="3599" dirty="0" err="1"/>
              <a:t>Relu</a:t>
            </a:r>
            <a:endParaRPr lang="en-US" sz="1799" dirty="0">
              <a:cs typeface="B Mitra" panose="00000400000000000000" pitchFamily="2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0496" y="1496794"/>
            <a:ext cx="6214917" cy="4559461"/>
            <a:chOff x="3214747" y="1837211"/>
            <a:chExt cx="5370916" cy="3998056"/>
          </a:xfrm>
        </p:grpSpPr>
        <p:pic>
          <p:nvPicPr>
            <p:cNvPr id="16" name="Picture 15"/>
            <p:cNvPicPr>
              <a:picLocks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314337" y="1837211"/>
              <a:ext cx="1270865" cy="1270865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4148" y="3461678"/>
              <a:ext cx="795841" cy="837889"/>
              <a:chOff x="5154100" y="3720044"/>
              <a:chExt cx="801662" cy="844018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18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18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/>
            <p:cNvPicPr>
              <a:picLocks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314798" y="3192611"/>
              <a:ext cx="1270865" cy="12708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7314337" y="4563639"/>
              <a:ext cx="1270865" cy="127086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auto">
            <a:xfrm>
              <a:off x="4878974" y="1886987"/>
              <a:ext cx="2047484" cy="394462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3214747" y="4562877"/>
              <a:ext cx="1275132" cy="127239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3214748" y="1873098"/>
              <a:ext cx="1271698" cy="123723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3214747" y="3192611"/>
              <a:ext cx="1271699" cy="1268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44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199" dirty="0"/>
              <a:t>طراحی مثال چندین لایه از موارد فراگیری شده</a:t>
            </a:r>
            <a:endParaRPr lang="en-US" sz="3199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66526" y="4410088"/>
            <a:ext cx="801453" cy="843798"/>
            <a:chOff x="4740385" y="3954462"/>
            <a:chExt cx="487252" cy="512996"/>
          </a:xfrm>
        </p:grpSpPr>
        <p:sp>
          <p:nvSpPr>
            <p:cNvPr id="8" name="Oval 7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7"/>
              <a:endCxn id="8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 bwMode="auto">
          <a:xfrm>
            <a:off x="4289062" y="2285288"/>
            <a:ext cx="1218883" cy="357003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00006" y="4418644"/>
            <a:ext cx="795634" cy="837671"/>
            <a:chOff x="5154100" y="3720044"/>
            <a:chExt cx="801662" cy="844018"/>
          </a:xfrm>
        </p:grpSpPr>
        <p:sp>
          <p:nvSpPr>
            <p:cNvPr id="13" name="Oval 1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" name="Straight Connector 13"/>
            <p:cNvCxnSpPr>
              <a:stCxn id="1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1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 bwMode="auto">
          <a:xfrm>
            <a:off x="5688382" y="2275526"/>
            <a:ext cx="1218883" cy="357003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Isosceles Triangle 16"/>
          <p:cNvSpPr/>
          <p:nvPr/>
        </p:nvSpPr>
        <p:spPr bwMode="auto">
          <a:xfrm rot="5400000">
            <a:off x="7430664" y="4357940"/>
            <a:ext cx="570805" cy="91636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07728" y="2285288"/>
            <a:ext cx="1218883" cy="357003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5" rIns="0" bIns="46625" numCol="1" rtlCol="0" anchor="ctr" anchorCtr="0" compatLnSpc="1">
            <a:prstTxWarp prst="textNoShape">
              <a:avLst/>
            </a:prstTxWarp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3924328" y="3020655"/>
            <a:ext cx="1878872" cy="627573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759071" y="3014506"/>
            <a:ext cx="1003091" cy="627573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399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7080009" y="3033072"/>
            <a:ext cx="1292581" cy="627573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95" y="2647105"/>
            <a:ext cx="2657194" cy="257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632515" y="2132928"/>
            <a:ext cx="1141061" cy="1138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632515" y="4723054"/>
            <a:ext cx="1141061" cy="11386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631993" y="3425357"/>
            <a:ext cx="1141402" cy="1138946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8554032" y="3961251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55560" y="3961251"/>
            <a:ext cx="903843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7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199" dirty="0"/>
              <a:t>طراحی مثال چندین لایه از موارد فراگیری شده؛ </a:t>
            </a:r>
            <a:r>
              <a:rPr lang="fa-IR" sz="3199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3199" dirty="0"/>
              <a:t>Deep stacking</a:t>
            </a:r>
            <a:r>
              <a:rPr lang="fa-IR" sz="3199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</a:t>
            </a:r>
            <a:endParaRPr lang="en-US" sz="3199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5" y="3139980"/>
            <a:ext cx="2013133" cy="195177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407609" y="4082535"/>
            <a:ext cx="53326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254165" y="4030505"/>
            <a:ext cx="53326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093134" y="3040163"/>
            <a:ext cx="6959860" cy="2283103"/>
            <a:chOff x="3093940" y="2623957"/>
            <a:chExt cx="8534497" cy="2799645"/>
          </a:xfrm>
        </p:grpSpPr>
        <p:grpSp>
          <p:nvGrpSpPr>
            <p:cNvPr id="10" name="Group 9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49" name="Oval 4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0" name="Straight Connector 49"/>
              <p:cNvCxnSpPr>
                <a:stCxn id="49" idx="1"/>
                <a:endCxn id="4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7"/>
                <a:endCxn id="4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914193" y="3159591"/>
              <a:ext cx="1537780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313198" y="3154817"/>
              <a:ext cx="907985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46455" y="3169228"/>
              <a:ext cx="1116527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4" name="Straight Connector 43"/>
              <p:cNvCxnSpPr>
                <a:stCxn id="43" idx="1"/>
                <a:endCxn id="4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7"/>
                <a:endCxn id="4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4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2771081" y="3167167"/>
              <a:ext cx="1537780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4170085" y="3162395"/>
              <a:ext cx="907985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37" name="Oval 3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Connector 37"/>
              <p:cNvCxnSpPr>
                <a:stCxn id="37" idx="1"/>
                <a:endCxn id="3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7"/>
                <a:endCxn id="3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endCxn id="34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9" name="Isosceles Triangle 28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8172008" y="3145826"/>
              <a:ext cx="1537780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9571013" y="3141054"/>
              <a:ext cx="907985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10604270" y="3155463"/>
              <a:ext cx="1116527" cy="59992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983" y="2832631"/>
            <a:ext cx="653736" cy="652330"/>
          </a:xfrm>
          <a:prstGeom prst="rect">
            <a:avLst/>
          </a:prstGeom>
          <a:ln>
            <a:solidFill>
              <a:srgbClr val="1C382F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908" y="4629551"/>
            <a:ext cx="653736" cy="652330"/>
          </a:xfrm>
          <a:prstGeom prst="rect">
            <a:avLst/>
          </a:prstGeom>
          <a:ln>
            <a:solidFill>
              <a:srgbClr val="1C382F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5908" y="3755466"/>
            <a:ext cx="653736" cy="652330"/>
          </a:xfrm>
          <a:prstGeom prst="rect">
            <a:avLst/>
          </a:prstGeom>
          <a:ln>
            <a:solidFill>
              <a:srgbClr val="1C382F"/>
            </a:solidFill>
          </a:ln>
        </p:spPr>
      </p:pic>
    </p:spTree>
    <p:extLst>
      <p:ext uri="{BB962C8B-B14F-4D97-AF65-F5344CB8AC3E}">
        <p14:creationId xmlns:p14="http://schemas.microsoft.com/office/powerpoint/2010/main" val="18443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84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161025" y="1492463"/>
            <a:ext cx="2419442" cy="4755202"/>
            <a:chOff x="1133619" y="1633825"/>
            <a:chExt cx="1886140" cy="384105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968173" y="3513526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694" y="2234750"/>
              <a:ext cx="653906" cy="6525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619" y="4032138"/>
              <a:ext cx="653906" cy="6525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619" y="3157825"/>
              <a:ext cx="653906" cy="6525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446" y="1633825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1787525" y="1633825"/>
              <a:ext cx="900921" cy="60092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87525" y="2887250"/>
              <a:ext cx="900921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787525" y="2887250"/>
              <a:ext cx="898846" cy="270576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785450" y="3810326"/>
              <a:ext cx="900921" cy="338099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83375" y="4032138"/>
              <a:ext cx="902996" cy="125887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83375" y="4684639"/>
              <a:ext cx="902996" cy="790236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968173" y="4377025"/>
              <a:ext cx="533400" cy="3076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968173" y="2283700"/>
              <a:ext cx="609600" cy="27505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3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1999" dirty="0"/>
              <a:t>بحث رأی‌گیری(</a:t>
            </a:r>
            <a:r>
              <a:rPr lang="en-US" sz="1999" dirty="0"/>
              <a:t>voting</a:t>
            </a:r>
            <a:r>
              <a:rPr lang="fa-IR" sz="1999" dirty="0"/>
              <a:t>)...</a:t>
            </a:r>
            <a:endParaRPr lang="en-US" sz="19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85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39923" y="1489224"/>
            <a:ext cx="5908979" cy="4758441"/>
            <a:chOff x="4001932" y="1543399"/>
            <a:chExt cx="4769773" cy="384105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7628705" y="1843861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628705" y="3719899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2" name="Straight Arrow Connector 21"/>
            <p:cNvCxnSpPr>
              <a:endCxn id="20" idx="1"/>
            </p:cNvCxnSpPr>
            <p:nvPr/>
          </p:nvCxnSpPr>
          <p:spPr>
            <a:xfrm>
              <a:off x="4333245" y="1695799"/>
              <a:ext cx="3295460" cy="719562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21628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55081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2178851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Straight Arrow Connector 25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244753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Straight Arrow Connector 26"/>
            <p:cNvCxnSpPr>
              <a:endCxn id="20" idx="1"/>
            </p:cNvCxnSpPr>
            <p:nvPr/>
          </p:nvCxnSpPr>
          <p:spPr>
            <a:xfrm>
              <a:off x="4306732" y="2000599"/>
              <a:ext cx="3321973" cy="414762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" name="Straight Arrow Connector 27"/>
            <p:cNvCxnSpPr>
              <a:endCxn id="20" idx="1"/>
            </p:cNvCxnSpPr>
            <p:nvPr/>
          </p:nvCxnSpPr>
          <p:spPr>
            <a:xfrm>
              <a:off x="4306732" y="2305399"/>
              <a:ext cx="3321973" cy="109962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Straight Arrow Connector 28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2785638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Straight Arrow Connector 29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914400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" name="Straight Arrow Connector 30"/>
            <p:cNvCxnSpPr>
              <a:endCxn id="20" idx="1"/>
            </p:cNvCxnSpPr>
            <p:nvPr/>
          </p:nvCxnSpPr>
          <p:spPr>
            <a:xfrm flipV="1">
              <a:off x="4333245" y="2415361"/>
              <a:ext cx="3295460" cy="1871238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Straight Arrow Connector 31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1490238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Arrow Connector 32"/>
            <p:cNvCxnSpPr>
              <a:endCxn id="20" idx="1"/>
            </p:cNvCxnSpPr>
            <p:nvPr/>
          </p:nvCxnSpPr>
          <p:spPr>
            <a:xfrm flipV="1">
              <a:off x="4306732" y="2415361"/>
              <a:ext cx="3321973" cy="1185438"/>
            </a:xfrm>
            <a:prstGeom prst="straightConnector1">
              <a:avLst/>
            </a:prstGeom>
            <a:ln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1932" y="1543399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3454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86</a:t>
            </a:fld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3074116" y="1431114"/>
            <a:ext cx="6040594" cy="4909729"/>
            <a:chOff x="4134324" y="2201862"/>
            <a:chExt cx="4750913" cy="3841050"/>
          </a:xfrm>
        </p:grpSpPr>
        <p:sp>
          <p:nvSpPr>
            <p:cNvPr id="112" name="Rectangle 111"/>
            <p:cNvSpPr/>
            <p:nvPr/>
          </p:nvSpPr>
          <p:spPr bwMode="auto">
            <a:xfrm>
              <a:off x="7742237" y="2502324"/>
              <a:ext cx="1143000" cy="1143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7742237" y="4378362"/>
              <a:ext cx="1143000" cy="1143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4" name="Straight Arrow Connector 113"/>
            <p:cNvCxnSpPr>
              <a:endCxn id="112" idx="1"/>
            </p:cNvCxnSpPr>
            <p:nvPr/>
          </p:nvCxnSpPr>
          <p:spPr>
            <a:xfrm>
              <a:off x="4446777" y="2354262"/>
              <a:ext cx="3295460" cy="71956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endCxn id="112" idx="1"/>
            </p:cNvCxnSpPr>
            <p:nvPr/>
          </p:nvCxnSpPr>
          <p:spPr>
            <a:xfrm flipV="1">
              <a:off x="4420264" y="3073824"/>
              <a:ext cx="3321973" cy="21628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12" idx="1"/>
            </p:cNvCxnSpPr>
            <p:nvPr/>
          </p:nvCxnSpPr>
          <p:spPr>
            <a:xfrm flipV="1">
              <a:off x="4420264" y="3073824"/>
              <a:ext cx="3321973" cy="55081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endCxn id="112" idx="1"/>
            </p:cNvCxnSpPr>
            <p:nvPr/>
          </p:nvCxnSpPr>
          <p:spPr>
            <a:xfrm flipV="1">
              <a:off x="4420264" y="3073824"/>
              <a:ext cx="3321973" cy="217885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112" idx="1"/>
            </p:cNvCxnSpPr>
            <p:nvPr/>
          </p:nvCxnSpPr>
          <p:spPr>
            <a:xfrm flipV="1">
              <a:off x="4420264" y="3073824"/>
              <a:ext cx="3321973" cy="244753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3" idx="1"/>
            </p:cNvCxnSpPr>
            <p:nvPr/>
          </p:nvCxnSpPr>
          <p:spPr>
            <a:xfrm>
              <a:off x="4420264" y="2659062"/>
              <a:ext cx="3321973" cy="22908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endCxn id="113" idx="1"/>
            </p:cNvCxnSpPr>
            <p:nvPr/>
          </p:nvCxnSpPr>
          <p:spPr>
            <a:xfrm>
              <a:off x="4420264" y="2963862"/>
              <a:ext cx="3321973" cy="198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113" idx="1"/>
            </p:cNvCxnSpPr>
            <p:nvPr/>
          </p:nvCxnSpPr>
          <p:spPr>
            <a:xfrm>
              <a:off x="4420264" y="4949862"/>
              <a:ext cx="33219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113" idx="1"/>
            </p:cNvCxnSpPr>
            <p:nvPr/>
          </p:nvCxnSpPr>
          <p:spPr>
            <a:xfrm flipV="1">
              <a:off x="4420264" y="4949862"/>
              <a:ext cx="3321973" cy="9096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4446777" y="2354262"/>
              <a:ext cx="3295460" cy="71956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4420264" y="3073824"/>
              <a:ext cx="3321973" cy="21628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4420264" y="3073824"/>
              <a:ext cx="3321973" cy="55081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4420264" y="3073824"/>
              <a:ext cx="3321973" cy="217885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420264" y="3073824"/>
              <a:ext cx="3321973" cy="244753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4420264" y="2659062"/>
              <a:ext cx="3321973" cy="414762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4420264" y="2963862"/>
              <a:ext cx="3321973" cy="109962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4420264" y="3073824"/>
              <a:ext cx="3321973" cy="27856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420264" y="3073824"/>
              <a:ext cx="3321973" cy="9144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4446777" y="3073824"/>
              <a:ext cx="3295460" cy="18712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4420264" y="3073824"/>
              <a:ext cx="3321973" cy="14902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4420264" y="3073824"/>
              <a:ext cx="3321973" cy="11854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endCxn id="113" idx="1"/>
            </p:cNvCxnSpPr>
            <p:nvPr/>
          </p:nvCxnSpPr>
          <p:spPr>
            <a:xfrm>
              <a:off x="4420264" y="2354262"/>
              <a:ext cx="3321973" cy="25956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endCxn id="113" idx="1"/>
            </p:cNvCxnSpPr>
            <p:nvPr/>
          </p:nvCxnSpPr>
          <p:spPr>
            <a:xfrm>
              <a:off x="4420264" y="3290112"/>
              <a:ext cx="3321973" cy="165975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endCxn id="113" idx="1"/>
            </p:cNvCxnSpPr>
            <p:nvPr/>
          </p:nvCxnSpPr>
          <p:spPr>
            <a:xfrm>
              <a:off x="4446777" y="3624634"/>
              <a:ext cx="3295460" cy="132522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endCxn id="113" idx="1"/>
            </p:cNvCxnSpPr>
            <p:nvPr/>
          </p:nvCxnSpPr>
          <p:spPr>
            <a:xfrm>
              <a:off x="4420264" y="3988224"/>
              <a:ext cx="3321973" cy="9616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113" idx="1"/>
            </p:cNvCxnSpPr>
            <p:nvPr/>
          </p:nvCxnSpPr>
          <p:spPr>
            <a:xfrm>
              <a:off x="4420264" y="4259262"/>
              <a:ext cx="3321973" cy="6906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13" idx="1"/>
            </p:cNvCxnSpPr>
            <p:nvPr/>
          </p:nvCxnSpPr>
          <p:spPr>
            <a:xfrm>
              <a:off x="4420264" y="4564062"/>
              <a:ext cx="3321973" cy="3858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13" idx="1"/>
            </p:cNvCxnSpPr>
            <p:nvPr/>
          </p:nvCxnSpPr>
          <p:spPr>
            <a:xfrm flipV="1">
              <a:off x="4420264" y="4949862"/>
              <a:ext cx="3321973" cy="302813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4420264" y="4949862"/>
              <a:ext cx="3321973" cy="5715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134324" y="2201862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023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08402" y="1493560"/>
            <a:ext cx="7172021" cy="4744275"/>
            <a:chOff x="3101709" y="1493055"/>
            <a:chExt cx="7173889" cy="4745511"/>
          </a:xfrm>
        </p:grpSpPr>
        <p:grpSp>
          <p:nvGrpSpPr>
            <p:cNvPr id="139" name="Group 138"/>
            <p:cNvGrpSpPr/>
            <p:nvPr/>
          </p:nvGrpSpPr>
          <p:grpSpPr>
            <a:xfrm>
              <a:off x="3101709" y="1493055"/>
              <a:ext cx="5931008" cy="4745511"/>
              <a:chOff x="4084637" y="2201862"/>
              <a:chExt cx="4800600" cy="3841050"/>
            </a:xfrm>
          </p:grpSpPr>
          <p:sp>
            <p:nvSpPr>
              <p:cNvPr id="140" name="Rectangle 139"/>
              <p:cNvSpPr/>
              <p:nvPr/>
            </p:nvSpPr>
            <p:spPr bwMode="auto">
              <a:xfrm>
                <a:off x="7742237" y="2502324"/>
                <a:ext cx="1143000" cy="1143000"/>
              </a:xfrm>
              <a:prstGeom prst="rect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998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742237" y="4378362"/>
                <a:ext cx="1143000" cy="1143000"/>
              </a:xfrm>
              <a:prstGeom prst="rect">
                <a:avLst/>
              </a:prstGeom>
              <a:ln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998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42" name="Straight Arrow Connector 141"/>
              <p:cNvCxnSpPr>
                <a:endCxn id="140" idx="1"/>
              </p:cNvCxnSpPr>
              <p:nvPr/>
            </p:nvCxnSpPr>
            <p:spPr>
              <a:xfrm>
                <a:off x="4446777" y="2354262"/>
                <a:ext cx="3295460" cy="719562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endCxn id="140" idx="1"/>
              </p:cNvCxnSpPr>
              <p:nvPr/>
            </p:nvCxnSpPr>
            <p:spPr>
              <a:xfrm flipV="1">
                <a:off x="4420264" y="3073824"/>
                <a:ext cx="3321973" cy="216288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0" idx="1"/>
              </p:cNvCxnSpPr>
              <p:nvPr/>
            </p:nvCxnSpPr>
            <p:spPr>
              <a:xfrm flipV="1">
                <a:off x="4420264" y="3073824"/>
                <a:ext cx="3321973" cy="55081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>
                <a:endCxn id="140" idx="1"/>
              </p:cNvCxnSpPr>
              <p:nvPr/>
            </p:nvCxnSpPr>
            <p:spPr>
              <a:xfrm flipV="1">
                <a:off x="4420264" y="3073824"/>
                <a:ext cx="3321973" cy="2178851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>
                <a:endCxn id="140" idx="1"/>
              </p:cNvCxnSpPr>
              <p:nvPr/>
            </p:nvCxnSpPr>
            <p:spPr>
              <a:xfrm flipV="1">
                <a:off x="4420264" y="3073824"/>
                <a:ext cx="3321973" cy="2447538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endCxn id="141" idx="1"/>
              </p:cNvCxnSpPr>
              <p:nvPr/>
            </p:nvCxnSpPr>
            <p:spPr>
              <a:xfrm>
                <a:off x="4420264" y="2659062"/>
                <a:ext cx="3321973" cy="229080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endCxn id="141" idx="1"/>
              </p:cNvCxnSpPr>
              <p:nvPr/>
            </p:nvCxnSpPr>
            <p:spPr>
              <a:xfrm>
                <a:off x="4420264" y="2963862"/>
                <a:ext cx="3321973" cy="198600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>
                <a:endCxn id="141" idx="1"/>
              </p:cNvCxnSpPr>
              <p:nvPr/>
            </p:nvCxnSpPr>
            <p:spPr>
              <a:xfrm>
                <a:off x="4420264" y="4949862"/>
                <a:ext cx="3321973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>
                <a:endCxn id="141" idx="1"/>
              </p:cNvCxnSpPr>
              <p:nvPr/>
            </p:nvCxnSpPr>
            <p:spPr>
              <a:xfrm flipV="1">
                <a:off x="4420264" y="4949862"/>
                <a:ext cx="3321973" cy="90960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4446777" y="2354262"/>
                <a:ext cx="3295460" cy="719562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flipV="1">
                <a:off x="4420264" y="3073824"/>
                <a:ext cx="3321973" cy="216288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4420264" y="3073824"/>
                <a:ext cx="3321973" cy="55081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4420264" y="3073824"/>
                <a:ext cx="3321973" cy="2178851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4420264" y="3073824"/>
                <a:ext cx="3321973" cy="2447538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>
                <a:off x="4420264" y="2659062"/>
                <a:ext cx="3321973" cy="414762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>
                <a:off x="4420264" y="2963862"/>
                <a:ext cx="3321973" cy="109962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4420264" y="3073824"/>
                <a:ext cx="3321973" cy="2785638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4420264" y="3073824"/>
                <a:ext cx="3321973" cy="914400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4446777" y="3073824"/>
                <a:ext cx="3295460" cy="1871238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flipV="1">
                <a:off x="4420264" y="3073824"/>
                <a:ext cx="3321973" cy="1490238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4420264" y="3073824"/>
                <a:ext cx="3321973" cy="1185438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>
                <a:endCxn id="141" idx="1"/>
              </p:cNvCxnSpPr>
              <p:nvPr/>
            </p:nvCxnSpPr>
            <p:spPr>
              <a:xfrm>
                <a:off x="4420264" y="2354262"/>
                <a:ext cx="3321973" cy="2595600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>
                <a:endCxn id="141" idx="1"/>
              </p:cNvCxnSpPr>
              <p:nvPr/>
            </p:nvCxnSpPr>
            <p:spPr>
              <a:xfrm>
                <a:off x="4420264" y="3290112"/>
                <a:ext cx="3321973" cy="1659750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>
                <a:endCxn id="141" idx="1"/>
              </p:cNvCxnSpPr>
              <p:nvPr/>
            </p:nvCxnSpPr>
            <p:spPr>
              <a:xfrm>
                <a:off x="4446777" y="3624634"/>
                <a:ext cx="3295460" cy="1325228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>
                <a:endCxn id="141" idx="1"/>
              </p:cNvCxnSpPr>
              <p:nvPr/>
            </p:nvCxnSpPr>
            <p:spPr>
              <a:xfrm>
                <a:off x="4420264" y="3988224"/>
                <a:ext cx="3321973" cy="961638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>
                <a:endCxn id="141" idx="1"/>
              </p:cNvCxnSpPr>
              <p:nvPr/>
            </p:nvCxnSpPr>
            <p:spPr>
              <a:xfrm>
                <a:off x="4420264" y="4259262"/>
                <a:ext cx="3321973" cy="690600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>
                <a:endCxn id="141" idx="1"/>
              </p:cNvCxnSpPr>
              <p:nvPr/>
            </p:nvCxnSpPr>
            <p:spPr>
              <a:xfrm>
                <a:off x="4420264" y="4564062"/>
                <a:ext cx="3321973" cy="385800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>
                <a:endCxn id="141" idx="1"/>
              </p:cNvCxnSpPr>
              <p:nvPr/>
            </p:nvCxnSpPr>
            <p:spPr>
              <a:xfrm flipV="1">
                <a:off x="4420264" y="4949862"/>
                <a:ext cx="3321973" cy="302813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endCxn id="141" idx="1"/>
              </p:cNvCxnSpPr>
              <p:nvPr/>
            </p:nvCxnSpPr>
            <p:spPr>
              <a:xfrm flipV="1">
                <a:off x="4420264" y="4949862"/>
                <a:ext cx="3321973" cy="571500"/>
              </a:xfrm>
              <a:prstGeom prst="straightConnector1">
                <a:avLst/>
              </a:prstGeom>
              <a:ln w="3175">
                <a:solidFill>
                  <a:srgbClr val="002060"/>
                </a:solidFill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4324" y="2201862"/>
                <a:ext cx="331313" cy="3841050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sp>
            <p:nvSpPr>
              <p:cNvPr id="172" name="Oval 171"/>
              <p:cNvSpPr/>
              <p:nvPr/>
            </p:nvSpPr>
            <p:spPr bwMode="auto">
              <a:xfrm>
                <a:off x="4084637" y="2201862"/>
                <a:ext cx="381000" cy="3810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4084637" y="3116262"/>
                <a:ext cx="381000" cy="3810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4" name="Oval 173"/>
              <p:cNvSpPr/>
              <p:nvPr/>
            </p:nvSpPr>
            <p:spPr bwMode="auto">
              <a:xfrm>
                <a:off x="4084637" y="3421062"/>
                <a:ext cx="381000" cy="3810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5" name="Oval 174"/>
              <p:cNvSpPr/>
              <p:nvPr/>
            </p:nvSpPr>
            <p:spPr bwMode="auto">
              <a:xfrm>
                <a:off x="4084637" y="5021262"/>
                <a:ext cx="381000" cy="3810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4084637" y="5402262"/>
                <a:ext cx="381000" cy="38100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11" name="Oval 210"/>
            <p:cNvSpPr/>
            <p:nvPr/>
          </p:nvSpPr>
          <p:spPr bwMode="auto">
            <a:xfrm>
              <a:off x="9187579" y="1993208"/>
              <a:ext cx="1088019" cy="1088019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8783826" y="2298407"/>
            <a:ext cx="705458" cy="535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</p:spTree>
    <p:extLst>
      <p:ext uri="{BB962C8B-B14F-4D97-AF65-F5344CB8AC3E}">
        <p14:creationId xmlns:p14="http://schemas.microsoft.com/office/powerpoint/2010/main" val="15500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287914" y="1485680"/>
            <a:ext cx="7545181" cy="4793367"/>
            <a:chOff x="4084637" y="2201862"/>
            <a:chExt cx="6117219" cy="38862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7742237" y="2502324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7742237" y="4378362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Arrow Connector 47"/>
            <p:cNvCxnSpPr>
              <a:endCxn id="46" idx="1"/>
            </p:cNvCxnSpPr>
            <p:nvPr/>
          </p:nvCxnSpPr>
          <p:spPr>
            <a:xfrm>
              <a:off x="4446777" y="2354262"/>
              <a:ext cx="3295460" cy="71956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46" idx="1"/>
            </p:cNvCxnSpPr>
            <p:nvPr/>
          </p:nvCxnSpPr>
          <p:spPr>
            <a:xfrm flipV="1">
              <a:off x="4420264" y="3073824"/>
              <a:ext cx="3321973" cy="21628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6" idx="1"/>
            </p:cNvCxnSpPr>
            <p:nvPr/>
          </p:nvCxnSpPr>
          <p:spPr>
            <a:xfrm flipV="1">
              <a:off x="4420264" y="3073824"/>
              <a:ext cx="3321973" cy="55081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46" idx="1"/>
            </p:cNvCxnSpPr>
            <p:nvPr/>
          </p:nvCxnSpPr>
          <p:spPr>
            <a:xfrm flipV="1">
              <a:off x="4420264" y="3073824"/>
              <a:ext cx="3321973" cy="217885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6" idx="1"/>
            </p:cNvCxnSpPr>
            <p:nvPr/>
          </p:nvCxnSpPr>
          <p:spPr>
            <a:xfrm flipV="1">
              <a:off x="4420264" y="3073824"/>
              <a:ext cx="3321973" cy="244753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47" idx="1"/>
            </p:cNvCxnSpPr>
            <p:nvPr/>
          </p:nvCxnSpPr>
          <p:spPr>
            <a:xfrm>
              <a:off x="4420264" y="2659062"/>
              <a:ext cx="3321973" cy="22908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7" idx="1"/>
            </p:cNvCxnSpPr>
            <p:nvPr/>
          </p:nvCxnSpPr>
          <p:spPr>
            <a:xfrm>
              <a:off x="4420264" y="2963862"/>
              <a:ext cx="3321973" cy="198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47" idx="1"/>
            </p:cNvCxnSpPr>
            <p:nvPr/>
          </p:nvCxnSpPr>
          <p:spPr>
            <a:xfrm>
              <a:off x="4420264" y="4949862"/>
              <a:ext cx="33219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47" idx="1"/>
            </p:cNvCxnSpPr>
            <p:nvPr/>
          </p:nvCxnSpPr>
          <p:spPr>
            <a:xfrm flipV="1">
              <a:off x="4420264" y="4949862"/>
              <a:ext cx="3321973" cy="9096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446777" y="2354262"/>
              <a:ext cx="3295460" cy="71956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4420264" y="3073824"/>
              <a:ext cx="3321973" cy="21628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420264" y="3073824"/>
              <a:ext cx="3321973" cy="55081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4420264" y="3073824"/>
              <a:ext cx="3321973" cy="217885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420264" y="3073824"/>
              <a:ext cx="3321973" cy="244753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420264" y="2659062"/>
              <a:ext cx="3321973" cy="414762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4420264" y="2963862"/>
              <a:ext cx="3321973" cy="109962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4420264" y="3073824"/>
              <a:ext cx="3321973" cy="27856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420264" y="3073824"/>
              <a:ext cx="3321973" cy="9144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4446777" y="3073824"/>
              <a:ext cx="3295460" cy="18712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4420264" y="3073824"/>
              <a:ext cx="3321973" cy="14902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420264" y="3073824"/>
              <a:ext cx="3321973" cy="11854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47" idx="1"/>
            </p:cNvCxnSpPr>
            <p:nvPr/>
          </p:nvCxnSpPr>
          <p:spPr>
            <a:xfrm>
              <a:off x="4420264" y="2354262"/>
              <a:ext cx="3321973" cy="25956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47" idx="1"/>
            </p:cNvCxnSpPr>
            <p:nvPr/>
          </p:nvCxnSpPr>
          <p:spPr>
            <a:xfrm>
              <a:off x="4420264" y="3290112"/>
              <a:ext cx="3321973" cy="165975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47" idx="1"/>
            </p:cNvCxnSpPr>
            <p:nvPr/>
          </p:nvCxnSpPr>
          <p:spPr>
            <a:xfrm>
              <a:off x="4446777" y="3624634"/>
              <a:ext cx="3295460" cy="132522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47" idx="1"/>
            </p:cNvCxnSpPr>
            <p:nvPr/>
          </p:nvCxnSpPr>
          <p:spPr>
            <a:xfrm>
              <a:off x="4420264" y="3988224"/>
              <a:ext cx="3321973" cy="9616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47" idx="1"/>
            </p:cNvCxnSpPr>
            <p:nvPr/>
          </p:nvCxnSpPr>
          <p:spPr>
            <a:xfrm>
              <a:off x="4420264" y="4259262"/>
              <a:ext cx="3321973" cy="6906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47" idx="1"/>
            </p:cNvCxnSpPr>
            <p:nvPr/>
          </p:nvCxnSpPr>
          <p:spPr>
            <a:xfrm>
              <a:off x="4420264" y="4564062"/>
              <a:ext cx="3321973" cy="3858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47" idx="1"/>
            </p:cNvCxnSpPr>
            <p:nvPr/>
          </p:nvCxnSpPr>
          <p:spPr>
            <a:xfrm flipV="1">
              <a:off x="4420264" y="4949862"/>
              <a:ext cx="3321973" cy="302813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47" idx="1"/>
            </p:cNvCxnSpPr>
            <p:nvPr/>
          </p:nvCxnSpPr>
          <p:spPr>
            <a:xfrm flipV="1">
              <a:off x="4420264" y="4949862"/>
              <a:ext cx="3321973" cy="5715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4324" y="2201862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78" name="Oval 77"/>
            <p:cNvSpPr/>
            <p:nvPr/>
          </p:nvSpPr>
          <p:spPr bwMode="auto">
            <a:xfrm>
              <a:off x="4084637" y="2430462"/>
              <a:ext cx="381000" cy="3810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084637" y="2811462"/>
              <a:ext cx="381000" cy="3810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4084637" y="4716462"/>
              <a:ext cx="381000" cy="3810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4084637" y="5707062"/>
              <a:ext cx="381000" cy="3810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9113837" y="4335462"/>
              <a:ext cx="1088019" cy="1088019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5" name="Rectangle 84"/>
          <p:cNvSpPr/>
          <p:nvPr/>
        </p:nvSpPr>
        <p:spPr>
          <a:xfrm>
            <a:off x="8783826" y="2298407"/>
            <a:ext cx="705458" cy="535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783826" y="4554544"/>
            <a:ext cx="705458" cy="535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2872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303520" y="1473963"/>
            <a:ext cx="6181458" cy="4842296"/>
            <a:chOff x="4134324" y="2197062"/>
            <a:chExt cx="4903313" cy="3841050"/>
          </a:xfrm>
        </p:grpSpPr>
        <p:sp>
          <p:nvSpPr>
            <p:cNvPr id="85" name="Rectangle 84"/>
            <p:cNvSpPr/>
            <p:nvPr/>
          </p:nvSpPr>
          <p:spPr bwMode="auto">
            <a:xfrm>
              <a:off x="7742237" y="2497524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7742237" y="4373562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Arrow Connector 86"/>
            <p:cNvCxnSpPr>
              <a:endCxn id="85" idx="1"/>
            </p:cNvCxnSpPr>
            <p:nvPr/>
          </p:nvCxnSpPr>
          <p:spPr>
            <a:xfrm>
              <a:off x="4446777" y="2349462"/>
              <a:ext cx="3295460" cy="71956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5" idx="1"/>
            </p:cNvCxnSpPr>
            <p:nvPr/>
          </p:nvCxnSpPr>
          <p:spPr>
            <a:xfrm flipV="1">
              <a:off x="4420264" y="3069024"/>
              <a:ext cx="3321973" cy="21628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85" idx="1"/>
            </p:cNvCxnSpPr>
            <p:nvPr/>
          </p:nvCxnSpPr>
          <p:spPr>
            <a:xfrm flipV="1">
              <a:off x="4420264" y="3069024"/>
              <a:ext cx="3321973" cy="55081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85" idx="1"/>
            </p:cNvCxnSpPr>
            <p:nvPr/>
          </p:nvCxnSpPr>
          <p:spPr>
            <a:xfrm flipV="1">
              <a:off x="4420264" y="3069024"/>
              <a:ext cx="3321973" cy="217885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5" idx="1"/>
            </p:cNvCxnSpPr>
            <p:nvPr/>
          </p:nvCxnSpPr>
          <p:spPr>
            <a:xfrm flipV="1">
              <a:off x="4420264" y="3069024"/>
              <a:ext cx="3321973" cy="244753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86" idx="1"/>
            </p:cNvCxnSpPr>
            <p:nvPr/>
          </p:nvCxnSpPr>
          <p:spPr>
            <a:xfrm>
              <a:off x="4420264" y="2654262"/>
              <a:ext cx="3321973" cy="22908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endCxn id="86" idx="1"/>
            </p:cNvCxnSpPr>
            <p:nvPr/>
          </p:nvCxnSpPr>
          <p:spPr>
            <a:xfrm>
              <a:off x="4420264" y="2959062"/>
              <a:ext cx="3321973" cy="198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86" idx="1"/>
            </p:cNvCxnSpPr>
            <p:nvPr/>
          </p:nvCxnSpPr>
          <p:spPr>
            <a:xfrm>
              <a:off x="4420264" y="4945062"/>
              <a:ext cx="332197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86" idx="1"/>
            </p:cNvCxnSpPr>
            <p:nvPr/>
          </p:nvCxnSpPr>
          <p:spPr>
            <a:xfrm flipV="1">
              <a:off x="4420264" y="4945062"/>
              <a:ext cx="3321973" cy="9096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46777" y="2354262"/>
              <a:ext cx="3295460" cy="719562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4420264" y="3073824"/>
              <a:ext cx="3321973" cy="21628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420264" y="3073824"/>
              <a:ext cx="3321973" cy="55081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420264" y="3073824"/>
              <a:ext cx="3321973" cy="2178851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420264" y="3073824"/>
              <a:ext cx="3321973" cy="2447538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4420264" y="2659062"/>
              <a:ext cx="3321973" cy="414762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4420264" y="2963862"/>
              <a:ext cx="3321973" cy="109962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4420264" y="3073824"/>
              <a:ext cx="3321973" cy="27856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4420264" y="3073824"/>
              <a:ext cx="3321973" cy="9144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446777" y="3073824"/>
              <a:ext cx="3295460" cy="18712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4420264" y="3073824"/>
              <a:ext cx="3321973" cy="14902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4420264" y="3073824"/>
              <a:ext cx="3321973" cy="11854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endCxn id="86" idx="1"/>
            </p:cNvCxnSpPr>
            <p:nvPr/>
          </p:nvCxnSpPr>
          <p:spPr>
            <a:xfrm>
              <a:off x="4420264" y="2349462"/>
              <a:ext cx="3321973" cy="25956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86" idx="1"/>
            </p:cNvCxnSpPr>
            <p:nvPr/>
          </p:nvCxnSpPr>
          <p:spPr>
            <a:xfrm>
              <a:off x="4420264" y="3285312"/>
              <a:ext cx="3321973" cy="165975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86" idx="1"/>
            </p:cNvCxnSpPr>
            <p:nvPr/>
          </p:nvCxnSpPr>
          <p:spPr>
            <a:xfrm>
              <a:off x="4446777" y="3619834"/>
              <a:ext cx="3295460" cy="132522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endCxn id="86" idx="1"/>
            </p:cNvCxnSpPr>
            <p:nvPr/>
          </p:nvCxnSpPr>
          <p:spPr>
            <a:xfrm>
              <a:off x="4420264" y="3983424"/>
              <a:ext cx="3321973" cy="961638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endCxn id="86" idx="1"/>
            </p:cNvCxnSpPr>
            <p:nvPr/>
          </p:nvCxnSpPr>
          <p:spPr>
            <a:xfrm>
              <a:off x="4420264" y="4254462"/>
              <a:ext cx="3321973" cy="6906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endCxn id="86" idx="1"/>
            </p:cNvCxnSpPr>
            <p:nvPr/>
          </p:nvCxnSpPr>
          <p:spPr>
            <a:xfrm>
              <a:off x="4420264" y="4559262"/>
              <a:ext cx="3321973" cy="3858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endCxn id="86" idx="1"/>
            </p:cNvCxnSpPr>
            <p:nvPr/>
          </p:nvCxnSpPr>
          <p:spPr>
            <a:xfrm flipV="1">
              <a:off x="4420264" y="4945062"/>
              <a:ext cx="3321973" cy="302813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endCxn id="86" idx="1"/>
            </p:cNvCxnSpPr>
            <p:nvPr/>
          </p:nvCxnSpPr>
          <p:spPr>
            <a:xfrm flipV="1">
              <a:off x="4420264" y="4945062"/>
              <a:ext cx="3321973" cy="571500"/>
            </a:xfrm>
            <a:prstGeom prst="straightConnector1">
              <a:avLst/>
            </a:prstGeom>
            <a:ln w="3175">
              <a:solidFill>
                <a:srgbClr val="00206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4324" y="2197062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18" name="Oval 117"/>
            <p:cNvSpPr/>
            <p:nvPr/>
          </p:nvSpPr>
          <p:spPr bwMode="auto">
            <a:xfrm>
              <a:off x="7648695" y="2375482"/>
              <a:ext cx="1388942" cy="13889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3000"/>
              </a:schemeClr>
            </a:solidFill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8783826" y="2298407"/>
            <a:ext cx="705458" cy="535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783826" y="4784638"/>
            <a:ext cx="705458" cy="535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05576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مروری بر مفاهیم اولیه ...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2" y="1600200"/>
            <a:ext cx="6081713" cy="45873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79600" y="1752600"/>
            <a:ext cx="1292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dirty="0" smtClean="0">
                <a:cs typeface="B Mitra" panose="00000400000000000000" pitchFamily="2" charset="-78"/>
              </a:rPr>
              <a:t>همگرایی</a:t>
            </a:r>
            <a:endParaRPr lang="en-US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367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259778" y="1482571"/>
            <a:ext cx="5669269" cy="4707125"/>
            <a:chOff x="4134324" y="2150074"/>
            <a:chExt cx="4750913" cy="3944625"/>
          </a:xfrm>
        </p:grpSpPr>
        <p:sp>
          <p:nvSpPr>
            <p:cNvPr id="42" name="Rectangle 41"/>
            <p:cNvSpPr/>
            <p:nvPr/>
          </p:nvSpPr>
          <p:spPr bwMode="auto">
            <a:xfrm>
              <a:off x="5151437" y="2150074"/>
              <a:ext cx="2047484" cy="394462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7742237" y="2497524"/>
              <a:ext cx="1143000" cy="1143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742237" y="4373562"/>
              <a:ext cx="1143000" cy="1143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4324" y="2197062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5684837" y="3268662"/>
              <a:ext cx="1066800" cy="1371600"/>
              <a:chOff x="5684837" y="3268662"/>
              <a:chExt cx="1066800" cy="13716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8" name="Straight Connector 47"/>
              <p:cNvCxnSpPr>
                <a:stCxn id="54" idx="6"/>
                <a:endCxn id="58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5" idx="6"/>
                <a:endCxn id="58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5" idx="6"/>
                <a:endCxn id="57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endCxn id="57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4" idx="6"/>
                <a:endCxn id="57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6" idx="6"/>
                <a:endCxn id="58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0" name="Straight Connector 59"/>
              <p:cNvCxnSpPr>
                <a:stCxn id="47" idx="6"/>
                <a:endCxn id="57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7" idx="6"/>
                <a:endCxn id="58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9" idx="6"/>
                <a:endCxn id="58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9" idx="6"/>
                <a:endCxn id="57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79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99836" y="1493145"/>
            <a:ext cx="9389152" cy="4685975"/>
            <a:chOff x="2713037" y="2197062"/>
            <a:chExt cx="7696200" cy="384105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456237" y="2430462"/>
              <a:ext cx="1371600" cy="3276601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ln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998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3037" y="2197062"/>
              <a:ext cx="331313" cy="384105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grpSp>
          <p:nvGrpSpPr>
            <p:cNvPr id="33" name="Group 32"/>
            <p:cNvGrpSpPr/>
            <p:nvPr/>
          </p:nvGrpSpPr>
          <p:grpSpPr>
            <a:xfrm>
              <a:off x="5892271" y="3566786"/>
              <a:ext cx="651933" cy="838200"/>
              <a:chOff x="5684837" y="3268662"/>
              <a:chExt cx="1066800" cy="1371600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41" idx="6"/>
                <a:endCxn id="6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64" idx="6"/>
                <a:endCxn id="6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64" idx="6"/>
                <a:endCxn id="6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endCxn id="6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1" idx="6"/>
                <a:endCxn id="6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65" idx="6"/>
                <a:endCxn id="6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34" idx="6"/>
                <a:endCxn id="6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34" idx="6"/>
                <a:endCxn id="6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6"/>
                <a:endCxn id="6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8" idx="6"/>
                <a:endCxn id="6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/>
            <p:cNvSpPr/>
            <p:nvPr/>
          </p:nvSpPr>
          <p:spPr bwMode="auto">
            <a:xfrm>
              <a:off x="7132637" y="2430462"/>
              <a:ext cx="1371600" cy="3276601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568671" y="3566786"/>
              <a:ext cx="651933" cy="838200"/>
              <a:chOff x="5684837" y="3268662"/>
              <a:chExt cx="1066800" cy="1371600"/>
            </a:xfrm>
          </p:grpSpPr>
          <p:sp>
            <p:nvSpPr>
              <p:cNvPr id="75" name="Oval 74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6" name="Straight Connector 75"/>
              <p:cNvCxnSpPr>
                <a:stCxn id="82" idx="6"/>
                <a:endCxn id="86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3" idx="6"/>
                <a:endCxn id="86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83" idx="6"/>
                <a:endCxn id="85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endCxn id="85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2" idx="6"/>
                <a:endCxn id="85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4" idx="6"/>
                <a:endCxn id="86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8" name="Straight Connector 87"/>
              <p:cNvCxnSpPr>
                <a:stCxn id="75" idx="6"/>
                <a:endCxn id="85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5" idx="6"/>
                <a:endCxn id="86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6"/>
                <a:endCxn id="86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5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ectangle 91"/>
            <p:cNvSpPr/>
            <p:nvPr/>
          </p:nvSpPr>
          <p:spPr bwMode="auto">
            <a:xfrm>
              <a:off x="3779837" y="2430462"/>
              <a:ext cx="1371600" cy="3276601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215871" y="3566786"/>
              <a:ext cx="651933" cy="838200"/>
              <a:chOff x="5684837" y="3268662"/>
              <a:chExt cx="1066800" cy="1371600"/>
            </a:xfrm>
          </p:grpSpPr>
          <p:sp>
            <p:nvSpPr>
              <p:cNvPr id="94" name="Oval 93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95" name="Straight Connector 94"/>
              <p:cNvCxnSpPr>
                <a:stCxn id="101" idx="6"/>
                <a:endCxn id="105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2" idx="6"/>
                <a:endCxn id="105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2" idx="6"/>
                <a:endCxn id="104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endCxn id="104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1" idx="6"/>
                <a:endCxn id="104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3" idx="6"/>
                <a:endCxn id="105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7" name="Straight Connector 106"/>
              <p:cNvCxnSpPr>
                <a:stCxn id="94" idx="6"/>
                <a:endCxn id="104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94" idx="6"/>
                <a:endCxn id="105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5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106" idx="6"/>
                <a:endCxn id="104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16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لایه تمام متصل (</a:t>
            </a:r>
            <a:r>
              <a:rPr lang="en-US" dirty="0" smtClean="0"/>
              <a:t>Fully connected layer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7445" y="2766253"/>
            <a:ext cx="11870882" cy="2381560"/>
            <a:chOff x="266174" y="2887662"/>
            <a:chExt cx="11755284" cy="2283698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174" y="3343415"/>
              <a:ext cx="1371600" cy="1329792"/>
            </a:xfrm>
            <a:prstGeom prst="rect">
              <a:avLst/>
            </a:prstGeom>
          </p:spPr>
        </p:pic>
        <p:cxnSp>
          <p:nvCxnSpPr>
            <p:cNvPr id="112" name="Straight Arrow Connector 111"/>
            <p:cNvCxnSpPr/>
            <p:nvPr/>
          </p:nvCxnSpPr>
          <p:spPr>
            <a:xfrm flipV="1">
              <a:off x="1722437" y="3998403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14" name="Oval 11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5" name="Straight Connector 114"/>
              <p:cNvCxnSpPr>
                <a:stCxn id="114" idx="1"/>
                <a:endCxn id="11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14" idx="7"/>
                <a:endCxn id="11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Rectangle 116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19" name="Oval 11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20" name="Straight Connector 119"/>
              <p:cNvCxnSpPr>
                <a:stCxn id="11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endCxn id="11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Rectangle 121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3" name="Isosceles Triangle 122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 rot="16200000">
              <a:off x="3537964" y="3327029"/>
              <a:ext cx="1202524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 rot="16200000">
              <a:off x="4668526" y="3323135"/>
              <a:ext cx="710033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5514881" y="3334890"/>
              <a:ext cx="873110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29" name="Oval 12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0" name="Straight Connector 129"/>
              <p:cNvCxnSpPr>
                <a:stCxn id="129" idx="1"/>
                <a:endCxn id="12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29" idx="7"/>
                <a:endCxn id="12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Rectangle 131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5" name="Straight Connector 134"/>
              <p:cNvCxnSpPr>
                <a:stCxn id="134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endCxn id="134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Rectangle 136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16200000">
              <a:off x="1789807" y="3333209"/>
              <a:ext cx="1202524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 rot="16200000">
              <a:off x="2920367" y="3329317"/>
              <a:ext cx="710033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41" name="Oval 1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42" name="Straight Connector 141"/>
              <p:cNvCxnSpPr>
                <a:stCxn id="141" idx="1"/>
                <a:endCxn id="1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6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41" idx="7"/>
                <a:endCxn id="1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Rectangle 143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47" name="Straight Connector 146"/>
              <p:cNvCxnSpPr>
                <a:stCxn id="1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endCxn id="1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tangle 148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0" name="Isosceles Triangle 149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 rot="16200000">
              <a:off x="6195396" y="3315802"/>
              <a:ext cx="1202524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 rot="16200000">
              <a:off x="7325958" y="3311908"/>
              <a:ext cx="710033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 rot="16200000">
              <a:off x="8172313" y="3323663"/>
              <a:ext cx="873110" cy="484473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 rot="16200000">
              <a:off x="8979051" y="3183415"/>
              <a:ext cx="1088437" cy="752609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158" name="Oval 157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59" name="Straight Connector 158"/>
              <p:cNvCxnSpPr>
                <a:stCxn id="165" idx="6"/>
                <a:endCxn id="169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66" idx="6"/>
                <a:endCxn id="169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stCxn id="166" idx="6"/>
                <a:endCxn id="16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endCxn id="168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stCxn id="165" idx="6"/>
                <a:endCxn id="168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67" idx="6"/>
                <a:endCxn id="169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71" name="Straight Connector 170"/>
              <p:cNvCxnSpPr>
                <a:stCxn id="158" idx="6"/>
                <a:endCxn id="168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58" idx="6"/>
                <a:endCxn id="169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70" idx="6"/>
                <a:endCxn id="169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70" idx="6"/>
                <a:endCxn id="168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5" name="Rectangle 174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 rot="16200000">
              <a:off x="9893387" y="3183415"/>
              <a:ext cx="1088437" cy="752609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178" name="Oval 177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79" name="Straight Connector 178"/>
              <p:cNvCxnSpPr>
                <a:stCxn id="185" idx="6"/>
                <a:endCxn id="189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>
                <a:stCxn id="186" idx="6"/>
                <a:endCxn id="189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86" idx="6"/>
                <a:endCxn id="18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endCxn id="188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>
                <a:stCxn id="185" idx="6"/>
                <a:endCxn id="188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187" idx="6"/>
                <a:endCxn id="189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Oval 184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91" name="Straight Connector 190"/>
              <p:cNvCxnSpPr>
                <a:stCxn id="178" idx="6"/>
                <a:endCxn id="188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>
                <a:stCxn id="178" idx="6"/>
                <a:endCxn id="189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90" idx="6"/>
                <a:endCxn id="189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190" idx="6"/>
                <a:endCxn id="188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/>
            <p:cNvGrpSpPr/>
            <p:nvPr/>
          </p:nvGrpSpPr>
          <p:grpSpPr>
            <a:xfrm>
              <a:off x="11198710" y="2921737"/>
              <a:ext cx="822748" cy="2173147"/>
              <a:chOff x="9266237" y="2497524"/>
              <a:chExt cx="1143000" cy="3019038"/>
            </a:xfrm>
          </p:grpSpPr>
          <p:sp>
            <p:nvSpPr>
              <p:cNvPr id="196" name="Rectangle 195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998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998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 flipV="1">
              <a:off x="10866437" y="402075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11269895" y="2307042"/>
            <a:ext cx="572444" cy="42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1311123" y="5190718"/>
            <a:ext cx="572444" cy="42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42284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انتشار رو به عقب (</a:t>
            </a:r>
            <a:r>
              <a:rPr lang="en-US" dirty="0" smtClean="0"/>
              <a:t>Back Propagation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2453" y="1610789"/>
            <a:ext cx="11884104" cy="3560117"/>
            <a:chOff x="252519" y="1610316"/>
            <a:chExt cx="11887200" cy="3561044"/>
          </a:xfrm>
        </p:grpSpPr>
        <p:sp>
          <p:nvSpPr>
            <p:cNvPr id="371" name="Text Placeholder 2"/>
            <p:cNvSpPr txBox="1">
              <a:spLocks/>
            </p:cNvSpPr>
            <p:nvPr/>
          </p:nvSpPr>
          <p:spPr>
            <a:xfrm>
              <a:off x="252519" y="1610316"/>
              <a:ext cx="11887200" cy="738664"/>
            </a:xfrm>
            <a:prstGeom prst="rect">
              <a:avLst/>
            </a:prstGeom>
          </p:spPr>
          <p:txBody>
            <a:bodyPr vert="horz" lIns="91416" tIns="45708" rIns="91416" bIns="45708" rtlCol="0" anchor="ctr"/>
            <a:lstStyle>
              <a:defPPr>
                <a:defRPr lang="en-US"/>
              </a:defPPr>
              <a:lvl1pPr marL="0" algn="r" defTabSz="914400" rtl="1" eaLnBrk="1" latinLnBrk="0" hangingPunct="1">
                <a:defRPr sz="1600" kern="120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B Mitra" panose="00000400000000000000" pitchFamily="2" charset="-78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/>
              <a:r>
                <a:rPr lang="en-US" sz="3599" dirty="0">
                  <a:solidFill>
                    <a:srgbClr val="002060"/>
                  </a:solidFill>
                </a:rPr>
                <a:t>Error = right answer – actual answer</a:t>
              </a:r>
            </a:p>
          </p:txBody>
        </p:sp>
        <p:pic>
          <p:nvPicPr>
            <p:cNvPr id="372" name="Picture 3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174" y="3343415"/>
              <a:ext cx="1371600" cy="1329792"/>
            </a:xfrm>
            <a:prstGeom prst="rect">
              <a:avLst/>
            </a:prstGeom>
          </p:spPr>
        </p:pic>
        <p:cxnSp>
          <p:nvCxnSpPr>
            <p:cNvPr id="373" name="Straight Arrow Connector 372"/>
            <p:cNvCxnSpPr/>
            <p:nvPr/>
          </p:nvCxnSpPr>
          <p:spPr>
            <a:xfrm flipV="1">
              <a:off x="1722437" y="3998403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4" name="Group 373"/>
            <p:cNvGrpSpPr/>
            <p:nvPr/>
          </p:nvGrpSpPr>
          <p:grpSpPr>
            <a:xfrm>
              <a:off x="2027237" y="2887662"/>
              <a:ext cx="8790473" cy="2283698"/>
              <a:chOff x="2027237" y="2887662"/>
              <a:chExt cx="8790473" cy="2283698"/>
            </a:xfrm>
          </p:grpSpPr>
          <p:grpSp>
            <p:nvGrpSpPr>
              <p:cNvPr id="375" name="Group 374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454" name="Oval 45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55" name="Straight Connector 454"/>
                <p:cNvCxnSpPr>
                  <a:stCxn id="454" idx="1"/>
                  <a:endCxn id="45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>
                  <a:stCxn id="454" idx="7"/>
                  <a:endCxn id="45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6" name="Rectangle 375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77" name="Group 376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451" name="Oval 450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52" name="Straight Connector 451"/>
                <p:cNvCxnSpPr>
                  <a:stCxn id="451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/>
                <p:cNvCxnSpPr>
                  <a:endCxn id="451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8" name="Rectangle 377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9" name="Isosceles Triangle 378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 rot="16200000">
                <a:off x="3512035" y="3324584"/>
                <a:ext cx="125438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 rot="16200000">
                <a:off x="4653217" y="3320690"/>
                <a:ext cx="74065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3" name="TextBox 382"/>
              <p:cNvSpPr txBox="1"/>
              <p:nvPr/>
            </p:nvSpPr>
            <p:spPr>
              <a:xfrm rot="16200000">
                <a:off x="5496055" y="3332445"/>
                <a:ext cx="91076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384" name="Group 383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448" name="Oval 447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49" name="Straight Connector 448"/>
                <p:cNvCxnSpPr>
                  <a:stCxn id="448" idx="1"/>
                  <a:endCxn id="448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6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>
                  <a:stCxn id="448" idx="7"/>
                  <a:endCxn id="448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6" name="Group 38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445" name="Oval 444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46" name="Straight Connector 445"/>
                <p:cNvCxnSpPr>
                  <a:stCxn id="445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>
                  <a:endCxn id="445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7" name="Rectangle 386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8" name="TextBox 387"/>
              <p:cNvSpPr txBox="1"/>
              <p:nvPr/>
            </p:nvSpPr>
            <p:spPr>
              <a:xfrm rot="16200000">
                <a:off x="1763878" y="3330764"/>
                <a:ext cx="125438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89" name="TextBox 388"/>
              <p:cNvSpPr txBox="1"/>
              <p:nvPr/>
            </p:nvSpPr>
            <p:spPr>
              <a:xfrm rot="16200000">
                <a:off x="2905059" y="3326871"/>
                <a:ext cx="74065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90" name="Group 389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442" name="Oval 44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43" name="Straight Connector 442"/>
                <p:cNvCxnSpPr>
                  <a:stCxn id="442" idx="1"/>
                  <a:endCxn id="44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>
                  <a:stCxn id="442" idx="7"/>
                  <a:endCxn id="44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1" name="Rectangle 390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92" name="Group 391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439" name="Oval 4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rgbClr val="00206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40" name="Straight Connector 439"/>
                <p:cNvCxnSpPr>
                  <a:stCxn id="4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>
                  <a:endCxn id="4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3" name="Rectangle 392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4" name="Isosceles Triangle 393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6" name="TextBox 395"/>
              <p:cNvSpPr txBox="1"/>
              <p:nvPr/>
            </p:nvSpPr>
            <p:spPr>
              <a:xfrm rot="16200000">
                <a:off x="6169467" y="3313356"/>
                <a:ext cx="125438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97" name="TextBox 396"/>
              <p:cNvSpPr txBox="1"/>
              <p:nvPr/>
            </p:nvSpPr>
            <p:spPr>
              <a:xfrm rot="16200000">
                <a:off x="7310649" y="3309463"/>
                <a:ext cx="74065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8" name="TextBox 397"/>
              <p:cNvSpPr txBox="1"/>
              <p:nvPr/>
            </p:nvSpPr>
            <p:spPr>
              <a:xfrm rot="16200000">
                <a:off x="8153487" y="3321217"/>
                <a:ext cx="910762" cy="489365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00" name="TextBox 399"/>
              <p:cNvSpPr txBox="1"/>
              <p:nvPr/>
            </p:nvSpPr>
            <p:spPr>
              <a:xfrm rot="16200000">
                <a:off x="8955583" y="3179615"/>
                <a:ext cx="1135375" cy="760208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401" name="Group 400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23" name="Straight Connector 422"/>
                <p:cNvCxnSpPr>
                  <a:stCxn id="429" idx="6"/>
                  <a:endCxn id="433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>
                  <a:stCxn id="430" idx="6"/>
                  <a:endCxn id="433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/>
                <p:cNvCxnSpPr>
                  <a:stCxn id="430" idx="6"/>
                  <a:endCxn id="432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/>
                <p:cNvCxnSpPr>
                  <a:endCxn id="432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/>
                <p:cNvCxnSpPr>
                  <a:stCxn id="429" idx="6"/>
                  <a:endCxn id="432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>
                  <a:stCxn id="431" idx="6"/>
                  <a:endCxn id="433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9" name="Oval 428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30" name="Oval 429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34" name="Oval 433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35" name="Straight Connector 434"/>
                <p:cNvCxnSpPr>
                  <a:stCxn id="422" idx="6"/>
                  <a:endCxn id="432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/>
                <p:cNvCxnSpPr>
                  <a:stCxn id="422" idx="6"/>
                  <a:endCxn id="433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>
                  <a:stCxn id="434" idx="6"/>
                  <a:endCxn id="433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/>
                <p:cNvCxnSpPr>
                  <a:stCxn id="434" idx="6"/>
                  <a:endCxn id="432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2" name="Rectangle 401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 rot="16200000">
                <a:off x="9869918" y="3179615"/>
                <a:ext cx="1135375" cy="760208"/>
              </a:xfrm>
              <a:prstGeom prst="rect">
                <a:avLst/>
              </a:prstGeom>
              <a:noFill/>
            </p:spPr>
            <p:txBody>
              <a:bodyPr wrap="none" lIns="182832" tIns="146266" rIns="182832" bIns="146266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405" name="Oval 404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6" name="Straight Connector 405"/>
                <p:cNvCxnSpPr>
                  <a:stCxn id="412" idx="6"/>
                  <a:endCxn id="416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/>
                <p:cNvCxnSpPr>
                  <a:stCxn id="413" idx="6"/>
                  <a:endCxn id="416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>
                  <a:stCxn id="413" idx="6"/>
                  <a:endCxn id="415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endCxn id="415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>
                  <a:stCxn id="412" idx="6"/>
                  <a:endCxn id="415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>
                  <a:stCxn id="414" idx="6"/>
                  <a:endCxn id="416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Oval 411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14" name="Oval 413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25" rIns="0" bIns="46625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19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18" name="Straight Connector 417"/>
                <p:cNvCxnSpPr>
                  <a:stCxn id="405" idx="6"/>
                  <a:endCxn id="415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/>
                <p:cNvCxnSpPr>
                  <a:stCxn id="405" idx="6"/>
                  <a:endCxn id="416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>
                  <a:stCxn id="417" idx="6"/>
                  <a:endCxn id="416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/>
                <p:cNvCxnSpPr>
                  <a:stCxn id="417" idx="6"/>
                  <a:endCxn id="415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7" name="Group 456"/>
            <p:cNvGrpSpPr/>
            <p:nvPr/>
          </p:nvGrpSpPr>
          <p:grpSpPr>
            <a:xfrm>
              <a:off x="11198710" y="2921737"/>
              <a:ext cx="822748" cy="2173147"/>
              <a:chOff x="9266237" y="2497524"/>
              <a:chExt cx="1143000" cy="3019038"/>
            </a:xfrm>
          </p:grpSpPr>
          <p:sp>
            <p:nvSpPr>
              <p:cNvPr id="458" name="Rectangle 457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998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46625" rIns="0" bIns="4662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998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460" name="Straight Arrow Connector 459"/>
            <p:cNvCxnSpPr/>
            <p:nvPr/>
          </p:nvCxnSpPr>
          <p:spPr>
            <a:xfrm flipV="1">
              <a:off x="10866437" y="402075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/>
          <p:cNvSpPr/>
          <p:nvPr/>
        </p:nvSpPr>
        <p:spPr>
          <a:xfrm>
            <a:off x="11269895" y="2307042"/>
            <a:ext cx="572444" cy="42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1311123" y="5190718"/>
            <a:ext cx="572444" cy="42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48957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کاهش گرادیان (</a:t>
            </a:r>
            <a:r>
              <a:rPr lang="en-US" dirty="0"/>
              <a:t>Gradient </a:t>
            </a:r>
            <a:r>
              <a:rPr lang="en-US" dirty="0" smtClean="0"/>
              <a:t>descent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672578" y="1787147"/>
            <a:ext cx="4778873" cy="4049272"/>
            <a:chOff x="5694090" y="1053946"/>
            <a:chExt cx="6025295" cy="5105400"/>
          </a:xfrm>
        </p:grpSpPr>
        <p:sp>
          <p:nvSpPr>
            <p:cNvPr id="99" name="Freeform 98"/>
            <p:cNvSpPr/>
            <p:nvPr/>
          </p:nvSpPr>
          <p:spPr bwMode="auto">
            <a:xfrm>
              <a:off x="6842585" y="1511146"/>
              <a:ext cx="4393986" cy="4272865"/>
            </a:xfrm>
            <a:custGeom>
              <a:avLst/>
              <a:gdLst>
                <a:gd name="connsiteX0" fmla="*/ 0 w 3814549"/>
                <a:gd name="connsiteY0" fmla="*/ 13648 h 3521124"/>
                <a:gd name="connsiteX1" fmla="*/ 1849271 w 3814549"/>
                <a:gd name="connsiteY1" fmla="*/ 3521122 h 3521124"/>
                <a:gd name="connsiteX2" fmla="*/ 3814549 w 3814549"/>
                <a:gd name="connsiteY2" fmla="*/ 0 h 352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4549" h="3521124">
                  <a:moveTo>
                    <a:pt x="0" y="13648"/>
                  </a:moveTo>
                  <a:cubicBezTo>
                    <a:pt x="606756" y="1768522"/>
                    <a:pt x="1213513" y="3523397"/>
                    <a:pt x="1849271" y="3521122"/>
                  </a:cubicBezTo>
                  <a:cubicBezTo>
                    <a:pt x="2485029" y="3518847"/>
                    <a:pt x="3149789" y="1759423"/>
                    <a:pt x="3814549" y="0"/>
                  </a:cubicBezTo>
                </a:path>
              </a:pathLst>
            </a:custGeom>
            <a:noFill/>
            <a:ln w="5715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V="1">
              <a:off x="6534187" y="1053946"/>
              <a:ext cx="0" cy="5105400"/>
            </a:xfrm>
            <a:prstGeom prst="straightConnector1">
              <a:avLst/>
            </a:prstGeom>
            <a:ln w="19050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6534187" y="6159346"/>
              <a:ext cx="5185198" cy="0"/>
            </a:xfrm>
            <a:prstGeom prst="straightConnector1">
              <a:avLst/>
            </a:prstGeom>
            <a:ln w="19050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 rot="5400000">
              <a:off x="5458976" y="3115117"/>
              <a:ext cx="1261483" cy="79125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399" dirty="0">
                  <a:solidFill>
                    <a:srgbClr val="002050"/>
                  </a:solidFill>
                </a:rPr>
                <a:t>error</a:t>
              </a: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528385" y="3286304"/>
              <a:ext cx="347310" cy="320342"/>
            </a:xfrm>
            <a:prstGeom prst="ellips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4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کاهش گرادیان (</a:t>
            </a:r>
            <a:r>
              <a:rPr lang="en-US" dirty="0"/>
              <a:t>Gradient </a:t>
            </a:r>
            <a:r>
              <a:rPr lang="en-US" dirty="0" smtClean="0"/>
              <a:t>descent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95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672576" y="1787146"/>
            <a:ext cx="4778875" cy="4049273"/>
            <a:chOff x="5679342" y="449262"/>
            <a:chExt cx="6025295" cy="5105400"/>
          </a:xfrm>
        </p:grpSpPr>
        <p:sp>
          <p:nvSpPr>
            <p:cNvPr id="23" name="Freeform 22"/>
            <p:cNvSpPr/>
            <p:nvPr/>
          </p:nvSpPr>
          <p:spPr bwMode="auto">
            <a:xfrm>
              <a:off x="6827837" y="906462"/>
              <a:ext cx="4393986" cy="4272865"/>
            </a:xfrm>
            <a:custGeom>
              <a:avLst/>
              <a:gdLst>
                <a:gd name="connsiteX0" fmla="*/ 0 w 3814549"/>
                <a:gd name="connsiteY0" fmla="*/ 13648 h 3521124"/>
                <a:gd name="connsiteX1" fmla="*/ 1849271 w 3814549"/>
                <a:gd name="connsiteY1" fmla="*/ 3521122 h 3521124"/>
                <a:gd name="connsiteX2" fmla="*/ 3814549 w 3814549"/>
                <a:gd name="connsiteY2" fmla="*/ 0 h 352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4549" h="3521124">
                  <a:moveTo>
                    <a:pt x="0" y="13648"/>
                  </a:moveTo>
                  <a:cubicBezTo>
                    <a:pt x="606756" y="1768522"/>
                    <a:pt x="1213513" y="3523397"/>
                    <a:pt x="1849271" y="3521122"/>
                  </a:cubicBezTo>
                  <a:cubicBezTo>
                    <a:pt x="2485029" y="3518847"/>
                    <a:pt x="3149789" y="1759423"/>
                    <a:pt x="3814549" y="0"/>
                  </a:cubicBezTo>
                </a:path>
              </a:pathLst>
            </a:custGeom>
            <a:noFill/>
            <a:ln w="5715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6519439" y="449262"/>
              <a:ext cx="0" cy="5105400"/>
            </a:xfrm>
            <a:prstGeom prst="straightConnector1">
              <a:avLst/>
            </a:prstGeom>
            <a:ln w="19050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519439" y="5554662"/>
              <a:ext cx="5185198" cy="0"/>
            </a:xfrm>
            <a:prstGeom prst="straightConnector1">
              <a:avLst/>
            </a:prstGeom>
            <a:ln w="19050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5400000">
              <a:off x="5444228" y="2510433"/>
              <a:ext cx="1261483" cy="791255"/>
            </a:xfrm>
            <a:prstGeom prst="rect">
              <a:avLst/>
            </a:prstGeom>
            <a:noFill/>
          </p:spPr>
          <p:txBody>
            <a:bodyPr wrap="none" lIns="182832" tIns="146266" rIns="182832" bIns="146266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399" dirty="0">
                  <a:solidFill>
                    <a:srgbClr val="002050"/>
                  </a:solidFill>
                </a:rPr>
                <a:t>error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7513637" y="2681620"/>
              <a:ext cx="347310" cy="320342"/>
            </a:xfrm>
            <a:prstGeom prst="ellips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7775927" y="3405520"/>
              <a:ext cx="347310" cy="320342"/>
            </a:xfrm>
            <a:prstGeom prst="ellips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208837" y="1897062"/>
              <a:ext cx="347310" cy="320342"/>
            </a:xfrm>
            <a:prstGeom prst="ellips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5" rIns="0" bIns="4662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>
                <a:noFill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7437437" y="2201862"/>
              <a:ext cx="152400" cy="438826"/>
            </a:xfrm>
            <a:prstGeom prst="straightConnector1">
              <a:avLst/>
            </a:prstGeom>
            <a:ln w="28575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742237" y="3042894"/>
              <a:ext cx="152400" cy="362626"/>
            </a:xfrm>
            <a:prstGeom prst="straightConnector1">
              <a:avLst/>
            </a:prstGeom>
            <a:ln w="28575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27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ژرف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676399"/>
            <a:ext cx="10515600" cy="4580709"/>
          </a:xfrm>
        </p:spPr>
        <p:txBody>
          <a:bodyPr>
            <a:normAutofit/>
          </a:bodyPr>
          <a:lstStyle/>
          <a:p>
            <a:r>
              <a:rPr lang="fa-IR" sz="2400" dirty="0" smtClean="0"/>
              <a:t>یکی از نوید‌ها و وعده‌های یادگیری‌ژرف:</a:t>
            </a:r>
          </a:p>
          <a:p>
            <a:pPr lvl="1"/>
            <a:r>
              <a:rPr lang="fa-IR" sz="2000" dirty="0" smtClean="0"/>
              <a:t>جایگزین‌کردن روشی برای انتخاب ویژگی، به جای روش‌های دستی</a:t>
            </a:r>
          </a:p>
          <a:p>
            <a:pPr lvl="1"/>
            <a:r>
              <a:rPr lang="fa-IR" sz="2000" dirty="0" smtClean="0"/>
              <a:t>با الگوریتم‌های موثر و کارا یادگیری‌ویژگی بدون نظارت و نیمه‌نظارت</a:t>
            </a:r>
          </a:p>
          <a:p>
            <a:pPr lvl="1"/>
            <a:r>
              <a:rPr lang="fa-IR" sz="2000" dirty="0" smtClean="0"/>
              <a:t>و استخراج ویژگی سلسله‌مراتبی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4914900" y="1981200"/>
            <a:ext cx="1409700" cy="32065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1"/>
            <a:endCxn id="26" idx="3"/>
          </p:cNvCxnSpPr>
          <p:nvPr/>
        </p:nvCxnSpPr>
        <p:spPr>
          <a:xfrm flipH="1" flipV="1">
            <a:off x="2936995" y="1974345"/>
            <a:ext cx="1977905" cy="167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87495" y="1762838"/>
            <a:ext cx="2349500" cy="423014"/>
          </a:xfrm>
          <a:prstGeom prst="roundRect">
            <a:avLst>
              <a:gd name="adj" fmla="val 7687"/>
            </a:avLst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Hand-crafted feature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05750" y="2794000"/>
            <a:ext cx="2520950" cy="29021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2"/>
            <a:endCxn id="32" idx="3"/>
          </p:cNvCxnSpPr>
          <p:nvPr/>
        </p:nvCxnSpPr>
        <p:spPr>
          <a:xfrm flipH="1">
            <a:off x="8845550" y="3084212"/>
            <a:ext cx="320675" cy="1765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Picture 4" descr="Image result for unsupervised feature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30" y="2590151"/>
            <a:ext cx="2820430" cy="3140654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4800600" y="2361956"/>
            <a:ext cx="2266950" cy="33632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0" idx="1"/>
            <a:endCxn id="29" idx="3"/>
          </p:cNvCxnSpPr>
          <p:nvPr/>
        </p:nvCxnSpPr>
        <p:spPr>
          <a:xfrm flipH="1">
            <a:off x="3172460" y="2530119"/>
            <a:ext cx="1628140" cy="1630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Picture 2" descr="Fig. 3.1 - Principle of the hierarchical feature extrac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r="-225" b="-4734"/>
          <a:stretch/>
        </p:blipFill>
        <p:spPr bwMode="auto">
          <a:xfrm>
            <a:off x="4099560" y="3380213"/>
            <a:ext cx="4745990" cy="293828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4035425" y="6168649"/>
            <a:ext cx="5130800" cy="2060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http://www.kiv.zcu.cz/studies/predmety/uir/NS/Neocognitron/en/hierarch-det.html</a:t>
            </a:r>
          </a:p>
        </p:txBody>
      </p:sp>
    </p:spTree>
    <p:extLst>
      <p:ext uri="{BB962C8B-B14F-4D97-AF65-F5344CB8AC3E}">
        <p14:creationId xmlns:p14="http://schemas.microsoft.com/office/powerpoint/2010/main" val="23051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3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ژرف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200" y="2536031"/>
            <a:ext cx="72104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86" y="3477922"/>
            <a:ext cx="3352800" cy="913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فریمورک های مختلف این حوزه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9" y="4757278"/>
            <a:ext cx="1704975" cy="109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86" y="2199262"/>
            <a:ext cx="1995986" cy="1347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68" y="4743180"/>
            <a:ext cx="2074859" cy="1123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2" y="1855344"/>
            <a:ext cx="2508204" cy="2137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2407840"/>
            <a:ext cx="2901018" cy="8750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26475" y="4088764"/>
            <a:ext cx="1779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 </a:t>
            </a:r>
            <a:r>
              <a:rPr lang="en-US" sz="1400" dirty="0" smtClean="0"/>
              <a:t>tensorflow.org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841459" y="3477922"/>
            <a:ext cx="1428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smtClean="0"/>
              <a:t>torch.ch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9383358" y="3349665"/>
            <a:ext cx="2800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smtClean="0"/>
              <a:t>caffe.berkeleyvision.org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2411805" y="5981068"/>
            <a:ext cx="3230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http://deeplearning.net/software/theano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14813" y="5981068"/>
            <a:ext cx="1759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smtClean="0"/>
              <a:t>scikit-learn.org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" y="5682773"/>
            <a:ext cx="975316" cy="6583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749" y="5223317"/>
            <a:ext cx="651726" cy="471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749" y="4930119"/>
            <a:ext cx="666750" cy="21907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962427" y="4151408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21"/>
                </a:solidFill>
                <a:latin typeface="arial" panose="020B0604020202020204" pitchFamily="34" charset="0"/>
              </a:rPr>
              <a:t>https://pytorch.org/</a:t>
            </a:r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04" y="1712377"/>
            <a:ext cx="842884" cy="84288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41676" y="2505005"/>
            <a:ext cx="139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21"/>
                </a:solidFill>
                <a:latin typeface="arial" panose="020B0604020202020204" pitchFamily="34" charset="0"/>
              </a:rPr>
              <a:t>https://keras.io/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460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1" y="457200"/>
            <a:ext cx="9750822" cy="32004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Thank you!</a:t>
            </a:r>
            <a:endParaRPr lang="en-US" sz="5400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2" y="4038600"/>
            <a:ext cx="9141619" cy="2185987"/>
          </a:xfrm>
        </p:spPr>
        <p:txBody>
          <a:bodyPr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en-US" b="1" dirty="0" smtClean="0">
                <a:solidFill>
                  <a:srgbClr val="002060"/>
                </a:solidFill>
                <a:cs typeface="B Traffic" panose="00000400000000000000" pitchFamily="2" charset="-78"/>
              </a:rPr>
              <a:t>Mohammad </a:t>
            </a:r>
            <a:r>
              <a:rPr lang="en-US" b="1" dirty="0" err="1" smtClean="0">
                <a:solidFill>
                  <a:srgbClr val="002060"/>
                </a:solidFill>
                <a:cs typeface="B Traffic" panose="00000400000000000000" pitchFamily="2" charset="-78"/>
              </a:rPr>
              <a:t>KHalooei</a:t>
            </a:r>
            <a:endParaRPr lang="fa-IR" b="1" dirty="0" smtClean="0">
              <a:solidFill>
                <a:srgbClr val="002060"/>
              </a:solidFill>
              <a:cs typeface="B Traffic" panose="00000400000000000000" pitchFamily="2" charset="-78"/>
            </a:endParaRP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PhD student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Amirkabir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University of Technology- Tehran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Polytechnic</a:t>
            </a: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Laboratory of Intelligence and multimedia processing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(limp.aut.ac.ir)</a:t>
            </a:r>
            <a:endParaRPr lang="fa-I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rtl="0">
              <a:lnSpc>
                <a:spcPct val="110000"/>
              </a:lnSpc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Big data work group at Sharif University of Technology (bigdataworkgroup.ir)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http://ceit.aut.ac.ir/~khalooei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pPr rtl="0">
              <a:lnSpc>
                <a:spcPct val="110000"/>
              </a:lnSpc>
            </a:pPr>
            <a:r>
              <a:rPr lang="fa-IR" sz="1600" dirty="0" smtClean="0"/>
              <a:t> </a:t>
            </a:r>
            <a:r>
              <a:rPr lang="en-US" sz="1600" dirty="0">
                <a:hlinkClick r:id="rId3"/>
              </a:rPr>
              <a:t>khalooei@aut.ac.ir</a:t>
            </a:r>
            <a:r>
              <a:rPr lang="en-US" sz="1600" dirty="0"/>
              <a:t> </a:t>
            </a:r>
            <a:r>
              <a:rPr lang="en-US" sz="1600" dirty="0" smtClean="0"/>
              <a:t>  </a:t>
            </a:r>
            <a:endParaRPr lang="fa-IR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4" y="669581"/>
            <a:ext cx="2035934" cy="203593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99</a:t>
            </a:fld>
            <a:r>
              <a:rPr lang="en-US" smtClean="0"/>
              <a:t>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EF8D5FF-A7EC-44BE-9777-1DC9893F27E1}" vid="{AE0E7B32-A7D9-40FD-82F4-71C7B1AC05B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4873beb7-5857-4685-be1f-d57550cc96c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1859</TotalTime>
  <Words>2195</Words>
  <Application>Microsoft Office PowerPoint</Application>
  <PresentationFormat>Custom</PresentationFormat>
  <Paragraphs>611</Paragraphs>
  <Slides>99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13" baseType="lpstr">
      <vt:lpstr>Arial</vt:lpstr>
      <vt:lpstr>Arial</vt:lpstr>
      <vt:lpstr>B Mitra</vt:lpstr>
      <vt:lpstr>B Titr</vt:lpstr>
      <vt:lpstr>B Traffic</vt:lpstr>
      <vt:lpstr>B Yekan</vt:lpstr>
      <vt:lpstr>Calibri</vt:lpstr>
      <vt:lpstr>Calibri Light</vt:lpstr>
      <vt:lpstr>Cambria Math</vt:lpstr>
      <vt:lpstr>Courier New</vt:lpstr>
      <vt:lpstr>Roboto</vt:lpstr>
      <vt:lpstr>Wingdings</vt:lpstr>
      <vt:lpstr>Theme1</vt:lpstr>
      <vt:lpstr>1_Office Theme</vt:lpstr>
      <vt:lpstr>Deep Learning (جلسه اول)</vt:lpstr>
      <vt:lpstr>فهرست مطالب</vt:lpstr>
      <vt:lpstr>مقدمه...</vt:lpstr>
      <vt:lpstr>مروری بر مفاهیم اولیه ...</vt:lpstr>
      <vt:lpstr>مروری بر مفاهیم اولیه ...</vt:lpstr>
      <vt:lpstr>مروری بر مفاهیم اولیه ...</vt:lpstr>
      <vt:lpstr>مروری بر مفاهیم اولیه ...</vt:lpstr>
      <vt:lpstr>مروری بر مفاهیم اولیه ...</vt:lpstr>
      <vt:lpstr>مروری بر مفاهیم اولیه ...</vt:lpstr>
      <vt:lpstr>آماده سازی ذهنی...</vt:lpstr>
      <vt:lpstr>آماده سازی ذهنی...</vt:lpstr>
      <vt:lpstr>نرون عصبی</vt:lpstr>
      <vt:lpstr>شبکه‌ای از نرون‌های عصبی</vt:lpstr>
      <vt:lpstr>شبکه‌ای از نرون‌های عصبی</vt:lpstr>
      <vt:lpstr>شبکه‌ای از نرون‌های عصبی</vt:lpstr>
      <vt:lpstr>اولین ترسیم‌هایی از نرون‌های عصبی</vt:lpstr>
      <vt:lpstr>مدل ساده شده نرون عصبی</vt:lpstr>
      <vt:lpstr>مدل ساده شده نرون عصبی</vt:lpstr>
      <vt:lpstr>مدل ساده شده نرون عصبی</vt:lpstr>
      <vt:lpstr>سیناپس (Synapse)</vt:lpstr>
      <vt:lpstr>مدل ساده شده شبکه عصبی</vt:lpstr>
      <vt:lpstr>مدل ساده شده شبکه عصبی</vt:lpstr>
      <vt:lpstr>مدل ساده شده شبکه عصبی</vt:lpstr>
      <vt:lpstr>مدل ساده شده شبکه عصبی</vt:lpstr>
      <vt:lpstr>مدل ساده شده شبکه عصبی</vt:lpstr>
      <vt:lpstr>مدل ساده شده شبکه عصبی</vt:lpstr>
      <vt:lpstr>مدل ساده شده شبکه عصبی</vt:lpstr>
      <vt:lpstr>مدل شبیه سازی شده شبکه عصبی</vt:lpstr>
      <vt:lpstr>مدل شبیه سازی شده شبکه عصبی</vt:lpstr>
      <vt:lpstr>مدل شبیه سازی شده شبکه عصبی</vt:lpstr>
      <vt:lpstr>مدل شبیه سازی شده شبکه عصبی</vt:lpstr>
      <vt:lpstr>مدل شبیه سازی شده شبکه عصبی</vt:lpstr>
      <vt:lpstr>یادگیری ژرف</vt:lpstr>
      <vt:lpstr>آماده سازی ذهنی</vt:lpstr>
      <vt:lpstr>مثال تشخیص X یا O با CNN</vt:lpstr>
      <vt:lpstr>مثال تشخیص X یا O با CNN – با قابلیت تعمیم</vt:lpstr>
      <vt:lpstr>اما واقعا راه تشخیص چیست؟!</vt:lpstr>
      <vt:lpstr>درواقع کامپیوتر چه میبیند؟!</vt:lpstr>
      <vt:lpstr>درواقع کامپیوتر چه میبیند؟!</vt:lpstr>
      <vt:lpstr>درواقع کامپیوتر‌ها ریزبین هستند!!</vt:lpstr>
      <vt:lpstr>اما واقعا راه تشخیص چیست؟!</vt:lpstr>
      <vt:lpstr>اما واقعا راه تشخیص چیست؟!</vt:lpstr>
      <vt:lpstr>پس ConvNet چه ایده‌ای دارد؟!</vt:lpstr>
      <vt:lpstr>ویژگی‌های مناسب بدست آمده...</vt:lpstr>
      <vt:lpstr>ایده ConvNet</vt:lpstr>
      <vt:lpstr>ایده ConvNet</vt:lpstr>
      <vt:lpstr>ایده ConvNet</vt:lpstr>
      <vt:lpstr>ایده ConvNet</vt:lpstr>
      <vt:lpstr>ایده ConvNet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فیلترینگ : یک سری رابطه ریاضی پشت قضیه هست...</vt:lpstr>
      <vt:lpstr>کانولوشن: درواقع همه حالات ممکن تطبیق داشتن را بررسی می‌کند</vt:lpstr>
      <vt:lpstr>کانولوشن: درواقع همه حالات ممکن تطبیق داشتن را بررسی می‌کند</vt:lpstr>
      <vt:lpstr>لایه کانولوشن</vt:lpstr>
      <vt:lpstr>لایه کانولوشن: درواقع هر عکس به مجموعه‌ای از عکس‌های فیلتر‌شده تبدیل می‌کند</vt:lpstr>
      <vt:lpstr>لایه کانولوشن: درواقع هر عکس به مجموعه‌ای از عکس‌های فیلتر‌شده تبدیل می‌کند</vt:lpstr>
      <vt:lpstr>ادغام (پولینگ؛ Pooling)</vt:lpstr>
      <vt:lpstr>ادغام (پولینگ؛ Pooling)</vt:lpstr>
      <vt:lpstr>ادغام (پولینگ؛ Pooling)</vt:lpstr>
      <vt:lpstr>ادغام (پولینگ؛ Pooling)</vt:lpstr>
      <vt:lpstr>ادغام (پولینگ؛ Pooling)</vt:lpstr>
      <vt:lpstr>ادغام (پولینگ؛ Pooling)</vt:lpstr>
      <vt:lpstr>لایه ادغام (پولینگ؛ Pooling)</vt:lpstr>
      <vt:lpstr>لایه ادغام (پولینگ؛ Pooling)</vt:lpstr>
      <vt:lpstr>هنجارسازی (نرمال‌سازی؛Normalization)  : Rectified Linear Units (ReLUs)</vt:lpstr>
      <vt:lpstr>هنجارسازی (نرمال‌سازی؛Normalization)  : Rectified Linear Units (ReLUs)</vt:lpstr>
      <vt:lpstr>هنجارسازی (نرمال‌سازی؛Normalization)  : Rectified Linear Units (ReLUs)</vt:lpstr>
      <vt:lpstr>هنجارسازی (نرمال‌سازی؛Normalization)  : Rectified Linear Units (ReLUs)</vt:lpstr>
      <vt:lpstr>هنجارسازی (نرمال‌سازی؛Normalization)  : Rectified Linear Units (ReLUs)</vt:lpstr>
      <vt:lpstr>لایه Relu</vt:lpstr>
      <vt:lpstr>طراحی مثال چندین لایه از موارد فراگیری شده</vt:lpstr>
      <vt:lpstr>طراحی مثال چندین لایه از موارد فراگیری شده؛ (Deep stacking)</vt:lpstr>
      <vt:lpstr>لایه تمام متصل (Fully connected layer)</vt:lpstr>
      <vt:lpstr>لایه تمام متصل (Fully connected layer)</vt:lpstr>
      <vt:lpstr>لایه تمام متصل (Fully connected layer)</vt:lpstr>
      <vt:lpstr>لایه تمام متصل (Fully connected layer)</vt:lpstr>
      <vt:lpstr>لایه تمام متصل (Fully connected layer)</vt:lpstr>
      <vt:lpstr>لایه تمام متصل (Fully connected layer)</vt:lpstr>
      <vt:lpstr>لایه تمام متصل (Fully connected layer)</vt:lpstr>
      <vt:lpstr>لایه تمام متصل (Fully connected layer)</vt:lpstr>
      <vt:lpstr>لایه تمام متصل (Fully connected layer)</vt:lpstr>
      <vt:lpstr>انتشار رو به عقب (Back Propagation)</vt:lpstr>
      <vt:lpstr>کاهش گرادیان (Gradient descent)</vt:lpstr>
      <vt:lpstr>کاهش گرادیان (Gradient descent)</vt:lpstr>
      <vt:lpstr>یادگیری ژرف</vt:lpstr>
      <vt:lpstr>یادگیری ژرف</vt:lpstr>
      <vt:lpstr>فریمورک های مختلف این حوزه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Mohammad Hajizadeh</dc:creator>
  <cp:lastModifiedBy>Mohammad KHaut</cp:lastModifiedBy>
  <cp:revision>114</cp:revision>
  <dcterms:created xsi:type="dcterms:W3CDTF">2017-11-28T17:22:32Z</dcterms:created>
  <dcterms:modified xsi:type="dcterms:W3CDTF">2018-07-31T19:53:02Z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